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8" r:id="rId3"/>
    <p:sldMasterId id="2147483713" r:id="rId4"/>
    <p:sldMasterId id="2147483725" r:id="rId5"/>
  </p:sldMasterIdLst>
  <p:notesMasterIdLst>
    <p:notesMasterId r:id="rId58"/>
  </p:notesMasterIdLst>
  <p:sldIdLst>
    <p:sldId id="1093" r:id="rId6"/>
    <p:sldId id="960" r:id="rId7"/>
    <p:sldId id="946" r:id="rId8"/>
    <p:sldId id="1047" r:id="rId9"/>
    <p:sldId id="1042" r:id="rId10"/>
    <p:sldId id="1043" r:id="rId11"/>
    <p:sldId id="1044" r:id="rId12"/>
    <p:sldId id="1045" r:id="rId13"/>
    <p:sldId id="1046" r:id="rId14"/>
    <p:sldId id="1048" r:id="rId15"/>
    <p:sldId id="945" r:id="rId16"/>
    <p:sldId id="975" r:id="rId17"/>
    <p:sldId id="976" r:id="rId18"/>
    <p:sldId id="977" r:id="rId19"/>
    <p:sldId id="978" r:id="rId20"/>
    <p:sldId id="982" r:id="rId21"/>
    <p:sldId id="1087" r:id="rId22"/>
    <p:sldId id="1049" r:id="rId23"/>
    <p:sldId id="1057" r:id="rId24"/>
    <p:sldId id="1050" r:id="rId25"/>
    <p:sldId id="1051" r:id="rId26"/>
    <p:sldId id="1052" r:id="rId27"/>
    <p:sldId id="1053" r:id="rId28"/>
    <p:sldId id="1054" r:id="rId29"/>
    <p:sldId id="1055" r:id="rId30"/>
    <p:sldId id="927" r:id="rId31"/>
    <p:sldId id="937" r:id="rId32"/>
    <p:sldId id="931" r:id="rId33"/>
    <p:sldId id="987" r:id="rId34"/>
    <p:sldId id="1003" r:id="rId35"/>
    <p:sldId id="1089" r:id="rId36"/>
    <p:sldId id="1090" r:id="rId37"/>
    <p:sldId id="1091" r:id="rId38"/>
    <p:sldId id="1070" r:id="rId39"/>
    <p:sldId id="962" r:id="rId40"/>
    <p:sldId id="963" r:id="rId41"/>
    <p:sldId id="929" r:id="rId42"/>
    <p:sldId id="943" r:id="rId43"/>
    <p:sldId id="1083" r:id="rId44"/>
    <p:sldId id="941" r:id="rId45"/>
    <p:sldId id="1004" r:id="rId46"/>
    <p:sldId id="939" r:id="rId47"/>
    <p:sldId id="940" r:id="rId48"/>
    <p:sldId id="942" r:id="rId49"/>
    <p:sldId id="1002" r:id="rId50"/>
    <p:sldId id="1000" r:id="rId51"/>
    <p:sldId id="1065" r:id="rId52"/>
    <p:sldId id="1066" r:id="rId53"/>
    <p:sldId id="1068" r:id="rId54"/>
    <p:sldId id="1069" r:id="rId55"/>
    <p:sldId id="1084" r:id="rId56"/>
    <p:sldId id="1085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930" autoAdjust="0"/>
    <p:restoredTop sz="94603" autoAdjust="0"/>
  </p:normalViewPr>
  <p:slideViewPr>
    <p:cSldViewPr snapToGrid="0">
      <p:cViewPr>
        <p:scale>
          <a:sx n="76" d="100"/>
          <a:sy n="76" d="100"/>
        </p:scale>
        <p:origin x="-1016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35688"/>
    </p:cViewPr>
  </p:sorterViewPr>
  <p:notesViewPr>
    <p:cSldViewPr snapToGrid="0" snapToObjects="1">
      <p:cViewPr varScale="1">
        <p:scale>
          <a:sx n="70" d="100"/>
          <a:sy n="70" d="100"/>
        </p:scale>
        <p:origin x="-282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tableStyles" Target="tableStyle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1845B-E85A-2846-B8ED-F46072897AB0}" type="datetimeFigureOut">
              <a:rPr lang="it-IT" smtClean="0"/>
              <a:pPr/>
              <a:t>13/08/15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0D264-B2D6-FF43-9163-FF02365CF18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54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000" dirty="0" smtClean="0"/>
              <a:t>Cause:</a:t>
            </a:r>
          </a:p>
          <a:p>
            <a:pPr marL="342900" indent="-342900">
              <a:buFontTx/>
              <a:buChar char="-"/>
            </a:pPr>
            <a:r>
              <a:rPr lang="it-IT" sz="2000" dirty="0" err="1" smtClean="0"/>
              <a:t>Sissione</a:t>
            </a:r>
            <a:r>
              <a:rPr lang="it-IT" sz="2000" dirty="0" smtClean="0"/>
              <a:t> sciti sunniti;</a:t>
            </a:r>
          </a:p>
          <a:p>
            <a:pPr marL="342900" indent="-342900">
              <a:buFontTx/>
              <a:buChar char="-"/>
            </a:pPr>
            <a:r>
              <a:rPr lang="it-IT" sz="2000" dirty="0" smtClean="0"/>
              <a:t>- dopo impero, paesi europei GB e </a:t>
            </a:r>
            <a:r>
              <a:rPr lang="it-IT" sz="2000" dirty="0" err="1" smtClean="0"/>
              <a:t>F</a:t>
            </a:r>
            <a:r>
              <a:rPr lang="it-IT" sz="2000" dirty="0" smtClean="0"/>
              <a:t>, hanno militarizzato le varie etnie, gruppi </a:t>
            </a:r>
            <a:r>
              <a:rPr lang="it-IT" sz="2000" dirty="0" err="1" smtClean="0"/>
              <a:t>ecc</a:t>
            </a:r>
            <a:endParaRPr lang="it-IT" sz="2000" dirty="0" smtClean="0"/>
          </a:p>
          <a:p>
            <a:pPr marL="342900" indent="-342900">
              <a:buFontTx/>
              <a:buChar char="-"/>
            </a:pPr>
            <a:r>
              <a:rPr lang="it-IT" sz="2000" dirty="0" smtClean="0"/>
              <a:t>- </a:t>
            </a:r>
            <a:r>
              <a:rPr lang="it-IT" sz="2000" dirty="0" err="1" smtClean="0"/>
              <a:t>hannomesso</a:t>
            </a:r>
            <a:r>
              <a:rPr lang="it-IT" sz="2000" dirty="0" smtClean="0"/>
              <a:t> al potere minoranze:</a:t>
            </a:r>
          </a:p>
          <a:p>
            <a:r>
              <a:rPr lang="it-IT" sz="2000" dirty="0" err="1" smtClean="0"/>
              <a:t>Alawiti</a:t>
            </a:r>
            <a:r>
              <a:rPr lang="it-IT" sz="2000" dirty="0" smtClean="0"/>
              <a:t> (</a:t>
            </a:r>
            <a:r>
              <a:rPr lang="it-IT" sz="2000" dirty="0" err="1" smtClean="0"/>
              <a:t>scciti</a:t>
            </a:r>
            <a:r>
              <a:rPr lang="it-IT" sz="2000" dirty="0" smtClean="0"/>
              <a:t>) in Siria (sunniti magg.) e i sunniti in Iraq (maggioranza sciiti)</a:t>
            </a:r>
          </a:p>
          <a:p>
            <a:pPr marL="342900" indent="-342900">
              <a:buFontTx/>
              <a:buChar char="-"/>
            </a:pPr>
            <a:r>
              <a:rPr lang="it-IT" sz="2000" dirty="0" smtClean="0"/>
              <a:t>Schizofrenia : supporto ai ribelli in </a:t>
            </a:r>
            <a:r>
              <a:rPr lang="it-IT" sz="2000" dirty="0"/>
              <a:t>S</a:t>
            </a:r>
            <a:r>
              <a:rPr lang="it-IT" sz="2000" dirty="0" smtClean="0"/>
              <a:t>iria sunniti,, ma non in </a:t>
            </a:r>
            <a:r>
              <a:rPr lang="it-IT" sz="2000" dirty="0"/>
              <a:t>I</a:t>
            </a:r>
            <a:r>
              <a:rPr lang="it-IT" sz="2000" dirty="0" smtClean="0"/>
              <a:t>raq: se un sunnita era ...</a:t>
            </a:r>
          </a:p>
          <a:p>
            <a:pPr marL="342900" indent="-342900">
              <a:buFontTx/>
              <a:buChar char="-"/>
            </a:pPr>
            <a:r>
              <a:rPr lang="it-IT" sz="2000" dirty="0" smtClean="0"/>
              <a:t>Così ISIS all’inizio era nostro alleato in Siria, ma in Iraq nemico</a:t>
            </a:r>
          </a:p>
          <a:p>
            <a:pPr marL="342900" indent="-342900">
              <a:buFontTx/>
              <a:buChar char="-"/>
            </a:pPr>
            <a:r>
              <a:rPr lang="it-IT" sz="2000" dirty="0" smtClean="0"/>
              <a:t>- ora Iran è alleato con gli USA, ma nemico di Israele che pure è alleato con gli usa.</a:t>
            </a:r>
            <a:endParaRPr lang="it-IT" sz="2000" dirty="0"/>
          </a:p>
          <a:p>
            <a:pPr marL="342900" indent="-342900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</a:rPr>
              <a:t>Petrolio: fortuna - disgrazia</a:t>
            </a:r>
          </a:p>
          <a:p>
            <a:pPr marL="342900" indent="-342900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endParaRPr lang="it-IT" sz="20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45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I</a:t>
            </a:r>
            <a:r>
              <a:rPr lang="en-US" sz="2000" dirty="0" err="1" smtClean="0"/>
              <a:t>mpurezze</a:t>
            </a:r>
            <a:r>
              <a:rPr lang="en-US" sz="2000" dirty="0" smtClean="0"/>
              <a:t> </a:t>
            </a:r>
            <a:r>
              <a:rPr lang="en-US" sz="2000" dirty="0" err="1" smtClean="0"/>
              <a:t>nel</a:t>
            </a:r>
            <a:r>
              <a:rPr lang="en-US" sz="2000" dirty="0" smtClean="0"/>
              <a:t> </a:t>
            </a:r>
            <a:r>
              <a:rPr lang="en-US" sz="2000" dirty="0" err="1" smtClean="0"/>
              <a:t>carbone</a:t>
            </a:r>
            <a:r>
              <a:rPr lang="en-US" sz="2000" dirty="0" smtClean="0"/>
              <a:t> e </a:t>
            </a:r>
            <a:r>
              <a:rPr lang="en-US" sz="2000" dirty="0" err="1" smtClean="0"/>
              <a:t>petrolio</a:t>
            </a:r>
            <a:r>
              <a:rPr lang="en-US" sz="2000" dirty="0" smtClean="0"/>
              <a:t>, e CO2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842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La </a:t>
            </a:r>
            <a:r>
              <a:rPr lang="en-US" sz="2000" dirty="0" err="1" smtClean="0"/>
              <a:t>situazione</a:t>
            </a:r>
            <a:r>
              <a:rPr lang="en-US" sz="2000" dirty="0" smtClean="0"/>
              <a:t> </a:t>
            </a:r>
            <a:r>
              <a:rPr lang="en-US" sz="2000" dirty="0" err="1" smtClean="0"/>
              <a:t>sta</a:t>
            </a:r>
            <a:r>
              <a:rPr lang="en-US" sz="2000" dirty="0" smtClean="0"/>
              <a:t> </a:t>
            </a:r>
            <a:r>
              <a:rPr lang="en-US" sz="2000" dirty="0" err="1" smtClean="0"/>
              <a:t>cambiando</a:t>
            </a:r>
            <a:r>
              <a:rPr lang="en-US" sz="2000" dirty="0" smtClean="0"/>
              <a:t>, </a:t>
            </a:r>
            <a:r>
              <a:rPr lang="en-US" sz="2000" dirty="0" err="1" smtClean="0"/>
              <a:t>forse</a:t>
            </a:r>
            <a:r>
              <a:rPr lang="en-US" sz="2000" dirty="0" smtClean="0"/>
              <a:t> non </a:t>
            </a:r>
            <a:r>
              <a:rPr lang="en-US" sz="2000" dirty="0" err="1" smtClean="0"/>
              <a:t>abbastanza</a:t>
            </a:r>
            <a:r>
              <a:rPr lang="en-US" sz="2000" dirty="0" smtClean="0"/>
              <a:t> </a:t>
            </a:r>
            <a:r>
              <a:rPr lang="en-US" sz="2000" dirty="0" err="1" smtClean="0"/>
              <a:t>rapidamente</a:t>
            </a:r>
            <a:r>
              <a:rPr lang="en-US" sz="2000" dirty="0" smtClean="0"/>
              <a:t> ma </a:t>
            </a:r>
            <a:r>
              <a:rPr lang="en-US" sz="2000" dirty="0" err="1" smtClean="0"/>
              <a:t>sta</a:t>
            </a:r>
            <a:r>
              <a:rPr lang="en-US" sz="2000" dirty="0" smtClean="0"/>
              <a:t> </a:t>
            </a:r>
            <a:r>
              <a:rPr lang="en-US" sz="2000" dirty="0" err="1" smtClean="0"/>
              <a:t>cambiando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Kyoto, </a:t>
            </a:r>
            <a:r>
              <a:rPr lang="en-US" sz="2000" dirty="0" err="1" smtClean="0"/>
              <a:t>Parigi</a:t>
            </a:r>
            <a:r>
              <a:rPr lang="en-US" sz="2000" dirty="0" smtClean="0"/>
              <a:t>. Europa 2050</a:t>
            </a:r>
          </a:p>
          <a:p>
            <a:r>
              <a:rPr lang="en-US" sz="2000" dirty="0" err="1" smtClean="0"/>
              <a:t>Cina</a:t>
            </a:r>
            <a:r>
              <a:rPr lang="en-US" sz="2000" dirty="0" smtClean="0"/>
              <a:t> </a:t>
            </a:r>
            <a:r>
              <a:rPr lang="en-US" sz="2000" dirty="0" err="1" smtClean="0"/>
              <a:t>carbone</a:t>
            </a:r>
            <a:r>
              <a:rPr lang="en-US" sz="2000" dirty="0" smtClean="0"/>
              <a:t> e </a:t>
            </a:r>
            <a:r>
              <a:rPr lang="en-US" sz="2000" dirty="0" err="1" smtClean="0"/>
              <a:t>nucleare</a:t>
            </a:r>
            <a:r>
              <a:rPr lang="en-US" sz="2000" dirty="0" smtClean="0"/>
              <a:t> verso </a:t>
            </a:r>
            <a:r>
              <a:rPr lang="en-US" sz="2000" dirty="0" err="1"/>
              <a:t>e</a:t>
            </a:r>
            <a:r>
              <a:rPr lang="en-US" sz="2000" dirty="0" err="1" smtClean="0"/>
              <a:t>olico</a:t>
            </a:r>
            <a:endParaRPr lang="en-US" sz="2000" dirty="0" smtClean="0"/>
          </a:p>
          <a:p>
            <a:r>
              <a:rPr lang="en-US" sz="2000" dirty="0" smtClean="0"/>
              <a:t>Obama: </a:t>
            </a:r>
            <a:r>
              <a:rPr lang="en-US" sz="2000" dirty="0" err="1" smtClean="0"/>
              <a:t>centrali</a:t>
            </a:r>
            <a:r>
              <a:rPr lang="en-US" sz="2000" dirty="0" smtClean="0"/>
              <a:t> a </a:t>
            </a:r>
            <a:r>
              <a:rPr lang="en-US" sz="2000" dirty="0" err="1" smtClean="0"/>
              <a:t>carbone</a:t>
            </a:r>
            <a:r>
              <a:rPr lang="en-US" sz="2000" dirty="0" smtClean="0"/>
              <a:t>.</a:t>
            </a:r>
          </a:p>
          <a:p>
            <a:r>
              <a:rPr lang="en-US" sz="2000" dirty="0" err="1" smtClean="0"/>
              <a:t>Fortissime</a:t>
            </a:r>
            <a:r>
              <a:rPr lang="en-US" sz="2000" dirty="0" smtClean="0"/>
              <a:t> </a:t>
            </a:r>
            <a:r>
              <a:rPr lang="en-US" sz="2000" dirty="0" err="1" smtClean="0"/>
              <a:t>opposizioni</a:t>
            </a:r>
            <a:r>
              <a:rPr lang="en-US" sz="2000" dirty="0" smtClean="0"/>
              <a:t> </a:t>
            </a:r>
            <a:r>
              <a:rPr lang="en-US" sz="2000" dirty="0" err="1" smtClean="0"/>
              <a:t>dalle</a:t>
            </a:r>
            <a:r>
              <a:rPr lang="en-US" sz="2000" dirty="0" smtClean="0"/>
              <a:t> </a:t>
            </a:r>
            <a:r>
              <a:rPr lang="en-US" sz="2000" dirty="0" err="1" smtClean="0"/>
              <a:t>lobbi</a:t>
            </a:r>
            <a:r>
              <a:rPr lang="en-US" sz="2000" dirty="0" smtClean="0"/>
              <a:t> del </a:t>
            </a:r>
            <a:r>
              <a:rPr lang="en-US" sz="2000" dirty="0" err="1" smtClean="0"/>
              <a:t>petrolio</a:t>
            </a:r>
            <a:r>
              <a:rPr lang="en-US" sz="2000" dirty="0" smtClean="0"/>
              <a:t> e del </a:t>
            </a:r>
            <a:r>
              <a:rPr lang="en-US" sz="2000" dirty="0" err="1" smtClean="0"/>
              <a:t>carbone</a:t>
            </a:r>
            <a:r>
              <a:rPr lang="en-US" sz="2000" dirty="0" smtClean="0"/>
              <a:t> e gas. </a:t>
            </a:r>
            <a:r>
              <a:rPr lang="en-US" sz="2000" dirty="0" err="1" smtClean="0"/>
              <a:t>Es</a:t>
            </a:r>
            <a:r>
              <a:rPr lang="en-US" sz="2000" dirty="0" smtClean="0"/>
              <a:t>. </a:t>
            </a:r>
            <a:r>
              <a:rPr lang="it-IT" sz="2000" dirty="0" smtClean="0"/>
              <a:t>C</a:t>
            </a:r>
            <a:r>
              <a:rPr lang="en-US" sz="2000" dirty="0" err="1" smtClean="0"/>
              <a:t>entrali</a:t>
            </a:r>
            <a:r>
              <a:rPr lang="en-US" sz="2000" dirty="0" smtClean="0"/>
              <a:t> </a:t>
            </a:r>
            <a:r>
              <a:rPr lang="en-US" sz="2000" dirty="0" err="1" smtClean="0"/>
              <a:t>turbogas</a:t>
            </a:r>
            <a:r>
              <a:rPr lang="en-US" sz="2000" dirty="0" smtClean="0"/>
              <a:t> </a:t>
            </a:r>
            <a:r>
              <a:rPr lang="en-US" sz="2000" dirty="0" err="1" smtClean="0"/>
              <a:t>italia</a:t>
            </a:r>
            <a:r>
              <a:rPr lang="en-US" sz="2000" dirty="0" smtClean="0"/>
              <a:t>, </a:t>
            </a:r>
            <a:r>
              <a:rPr lang="en-US" sz="2000" dirty="0" err="1" smtClean="0"/>
              <a:t>eclissi</a:t>
            </a:r>
            <a:r>
              <a:rPr lang="en-US" sz="2000" dirty="0" smtClean="0"/>
              <a:t> </a:t>
            </a:r>
            <a:r>
              <a:rPr lang="en-US" sz="2000" dirty="0" err="1" smtClean="0"/>
              <a:t>solare</a:t>
            </a:r>
            <a:r>
              <a:rPr lang="en-US" sz="2000" dirty="0" smtClean="0"/>
              <a:t>, Bush, </a:t>
            </a:r>
            <a:r>
              <a:rPr lang="en-US" sz="2000" dirty="0" err="1" smtClean="0"/>
              <a:t>infrastruttura</a:t>
            </a:r>
            <a:r>
              <a:rPr lang="en-US" sz="2000" dirty="0" smtClean="0"/>
              <a:t>, </a:t>
            </a:r>
            <a:r>
              <a:rPr lang="en-US" sz="2000" dirty="0" err="1" smtClean="0"/>
              <a:t>volontà</a:t>
            </a:r>
            <a:r>
              <a:rPr lang="en-US" sz="2000" dirty="0" smtClean="0"/>
              <a:t> </a:t>
            </a:r>
            <a:r>
              <a:rPr lang="en-US" sz="2000" dirty="0" err="1" smtClean="0"/>
              <a:t>politica</a:t>
            </a:r>
            <a:r>
              <a:rPr lang="en-US" sz="2000" dirty="0" smtClean="0"/>
              <a:t>, </a:t>
            </a:r>
            <a:r>
              <a:rPr lang="en-US" sz="2000" dirty="0" err="1" smtClean="0"/>
              <a:t>controllo</a:t>
            </a:r>
            <a:r>
              <a:rPr lang="en-US" sz="2000" dirty="0" smtClean="0"/>
              <a:t> </a:t>
            </a:r>
            <a:r>
              <a:rPr lang="en-US" sz="2000" dirty="0" err="1" smtClean="0"/>
              <a:t>energia</a:t>
            </a:r>
            <a:r>
              <a:rPr lang="en-US" sz="2000" dirty="0" smtClean="0"/>
              <a:t> </a:t>
            </a:r>
            <a:r>
              <a:rPr lang="en-US" sz="2000" dirty="0" err="1" smtClean="0"/>
              <a:t>centralizzato</a:t>
            </a:r>
            <a:r>
              <a:rPr lang="en-US" sz="2000" dirty="0" smtClean="0"/>
              <a:t> </a:t>
            </a:r>
            <a:r>
              <a:rPr lang="en-US" sz="2000" dirty="0" err="1" smtClean="0"/>
              <a:t>vs</a:t>
            </a:r>
            <a:r>
              <a:rPr lang="en-US" sz="2000" dirty="0" smtClean="0"/>
              <a:t> </a:t>
            </a:r>
            <a:r>
              <a:rPr lang="en-US" sz="2000" dirty="0" err="1" smtClean="0"/>
              <a:t>democratico</a:t>
            </a:r>
            <a:r>
              <a:rPr lang="en-US" sz="2000" dirty="0" smtClean="0"/>
              <a:t>, </a:t>
            </a:r>
            <a:r>
              <a:rPr lang="en-US" sz="2000" dirty="0" err="1" smtClean="0"/>
              <a:t>tangenti</a:t>
            </a:r>
            <a:r>
              <a:rPr lang="en-US" sz="2000" dirty="0" smtClean="0"/>
              <a:t> Nigeria (e </a:t>
            </a:r>
            <a:r>
              <a:rPr lang="en-US" sz="2000" dirty="0" err="1" smtClean="0"/>
              <a:t>altrove</a:t>
            </a:r>
            <a:r>
              <a:rPr lang="en-US" sz="2000" dirty="0" smtClean="0"/>
              <a:t>!)  Piano  </a:t>
            </a:r>
            <a:r>
              <a:rPr lang="en-US" sz="2000" dirty="0" err="1" smtClean="0"/>
              <a:t>Energetico</a:t>
            </a:r>
            <a:r>
              <a:rPr lang="en-US" sz="2000" dirty="0" smtClean="0"/>
              <a:t> </a:t>
            </a:r>
            <a:r>
              <a:rPr lang="en-US" sz="2000" dirty="0" err="1" smtClean="0"/>
              <a:t>Nazionale</a:t>
            </a:r>
            <a:r>
              <a:rPr lang="en-US" sz="2000" dirty="0" smtClean="0"/>
              <a:t>, </a:t>
            </a:r>
            <a:r>
              <a:rPr lang="en-US" sz="2000" dirty="0" err="1" smtClean="0"/>
              <a:t>ecc</a:t>
            </a:r>
            <a:r>
              <a:rPr lang="en-US" sz="2000" dirty="0" smtClean="0"/>
              <a:t>. P</a:t>
            </a:r>
            <a:r>
              <a:rPr lang="it-IT" sz="2000" dirty="0" smtClean="0"/>
              <a:t>e</a:t>
            </a:r>
            <a:r>
              <a:rPr lang="en-US" sz="2000" dirty="0" smtClean="0"/>
              <a:t>r </a:t>
            </a:r>
            <a:r>
              <a:rPr lang="en-US" sz="2000" dirty="0" err="1" smtClean="0"/>
              <a:t>qualche</a:t>
            </a:r>
            <a:r>
              <a:rPr lang="en-US" sz="2000" dirty="0" smtClean="0"/>
              <a:t> </a:t>
            </a:r>
            <a:r>
              <a:rPr lang="en-US" sz="2000" dirty="0" err="1" smtClean="0"/>
              <a:t>decennio</a:t>
            </a:r>
            <a:r>
              <a:rPr lang="en-US" sz="2000" dirty="0" smtClean="0"/>
              <a:t> </a:t>
            </a:r>
            <a:r>
              <a:rPr lang="en-US" sz="2000" dirty="0" err="1" smtClean="0"/>
              <a:t>rimmarrà</a:t>
            </a:r>
            <a:r>
              <a:rPr lang="en-US" sz="2000" dirty="0" smtClean="0"/>
              <a:t> </a:t>
            </a:r>
            <a:r>
              <a:rPr lang="en-US" sz="2000" dirty="0" err="1" smtClean="0"/>
              <a:t>importante</a:t>
            </a:r>
            <a:r>
              <a:rPr lang="en-US" sz="2000" dirty="0" smtClean="0"/>
              <a:t> </a:t>
            </a:r>
            <a:r>
              <a:rPr lang="en-US" sz="2000" dirty="0" err="1" smtClean="0"/>
              <a:t>petrolio</a:t>
            </a:r>
            <a:r>
              <a:rPr lang="en-US" sz="2000" dirty="0" smtClean="0"/>
              <a:t> e gas. E </a:t>
            </a:r>
            <a:r>
              <a:rPr lang="en-US" sz="2000" dirty="0" err="1" smtClean="0"/>
              <a:t>allora</a:t>
            </a:r>
            <a:r>
              <a:rPr lang="en-US" sz="2000" dirty="0" smtClean="0"/>
              <a:t> </a:t>
            </a:r>
            <a:r>
              <a:rPr lang="en-US" sz="2000" dirty="0" err="1" smtClean="0"/>
              <a:t>vediamo</a:t>
            </a:r>
            <a:r>
              <a:rPr lang="en-US" sz="2000" dirty="0" smtClean="0"/>
              <a:t> </a:t>
            </a:r>
            <a:r>
              <a:rPr lang="en-US" sz="2000" dirty="0" err="1" smtClean="0"/>
              <a:t>che</a:t>
            </a:r>
            <a:r>
              <a:rPr lang="en-US" sz="2000" dirty="0" smtClean="0"/>
              <a:t> </a:t>
            </a:r>
            <a:r>
              <a:rPr lang="en-US" sz="2000" dirty="0" err="1" smtClean="0"/>
              <a:t>ce</a:t>
            </a:r>
            <a:r>
              <a:rPr lang="en-US" sz="2000" dirty="0" smtClean="0"/>
              <a:t> </a:t>
            </a:r>
            <a:r>
              <a:rPr lang="en-US" sz="2000" dirty="0" err="1" smtClean="0"/>
              <a:t>l’ha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779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it-IT" sz="2000" dirty="0" smtClean="0">
                <a:ea typeface="ＭＳ Ｐゴシック" charset="-128"/>
                <a:cs typeface="ＭＳ Ｐゴシック" charset="-128"/>
              </a:rPr>
              <a:t>Tutti dati 2014.</a:t>
            </a:r>
          </a:p>
          <a:p>
            <a:r>
              <a:rPr lang="it-IT" sz="2000" dirty="0" smtClean="0">
                <a:ea typeface="ＭＳ Ｐゴシック" charset="-128"/>
                <a:cs typeface="ＭＳ Ｐゴシック" charset="-128"/>
              </a:rPr>
              <a:t>Barile: 159 litri. Incongruenza mondo</a:t>
            </a:r>
          </a:p>
          <a:p>
            <a:r>
              <a:rPr lang="it-IT" sz="2000" dirty="0" smtClean="0">
                <a:ea typeface="ＭＳ Ｐゴシック" charset="-128"/>
                <a:cs typeface="ＭＳ Ｐゴシック" charset="-128"/>
              </a:rPr>
              <a:t>Mondo, i  primi 10, e l’Italia.</a:t>
            </a:r>
          </a:p>
          <a:p>
            <a:r>
              <a:rPr lang="it-IT" sz="2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it-IT" sz="2000" dirty="0" err="1" smtClean="0">
                <a:ea typeface="ＭＳ Ｐゴシック" charset="-128"/>
                <a:cs typeface="ＭＳ Ｐゴシック" charset="-128"/>
              </a:rPr>
              <a:t>N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otare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it-IT" sz="2000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I</a:t>
            </a:r>
            <a:r>
              <a:rPr lang="en-GB" sz="2000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GB" sz="2000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verdi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,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medio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oriente</a:t>
            </a:r>
            <a:endParaRPr lang="en-GB" sz="2000" dirty="0" smtClean="0">
              <a:ea typeface="ＭＳ Ｐゴシック" charset="-128"/>
              <a:cs typeface="ＭＳ Ｐゴシック" charset="-128"/>
            </a:endParaRPr>
          </a:p>
          <a:p>
            <a:r>
              <a:rPr lang="en-GB" sz="2000" dirty="0" smtClean="0">
                <a:ea typeface="ＭＳ Ｐゴシック" charset="-128"/>
                <a:cs typeface="ＭＳ Ｐゴシック" charset="-128"/>
              </a:rPr>
              <a:t>I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petroli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non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sono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tutti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uguali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,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vedremo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.</a:t>
            </a:r>
          </a:p>
          <a:p>
            <a:r>
              <a:rPr lang="en-GB" sz="2000" dirty="0" smtClean="0">
                <a:ea typeface="ＭＳ Ｐゴシック" charset="-128"/>
                <a:cs typeface="ＭＳ Ｐゴシック" charset="-128"/>
              </a:rPr>
              <a:t>Italia: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produzione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ridicola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,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consumo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no-</a:t>
            </a:r>
            <a:endParaRPr lang="en-GB" sz="20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Dati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2014. </a:t>
            </a:r>
          </a:p>
          <a:p>
            <a:r>
              <a:rPr lang="en-GB" sz="2000" dirty="0" err="1" smtClean="0">
                <a:solidFill>
                  <a:schemeClr val="accent5"/>
                </a:solidFill>
                <a:ea typeface="ＭＳ Ｐゴシック" charset="-128"/>
                <a:cs typeface="ＭＳ Ｐゴシック" charset="-128"/>
              </a:rPr>
              <a:t>Paesi</a:t>
            </a:r>
            <a:r>
              <a:rPr lang="en-GB" sz="2000" dirty="0" smtClean="0">
                <a:solidFill>
                  <a:schemeClr val="accent5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GB" sz="2000" dirty="0" err="1" smtClean="0">
                <a:solidFill>
                  <a:schemeClr val="accent5"/>
                </a:solidFill>
                <a:ea typeface="ＭＳ Ｐゴシック" charset="-128"/>
                <a:cs typeface="ＭＳ Ｐゴシック" charset="-128"/>
              </a:rPr>
              <a:t>verdi</a:t>
            </a:r>
            <a:endParaRPr lang="en-GB" sz="2000" dirty="0">
              <a:solidFill>
                <a:schemeClr val="accent5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GB" sz="2000" dirty="0" err="1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Paesi</a:t>
            </a:r>
            <a:r>
              <a:rPr lang="en-GB" sz="2000" dirty="0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GB" sz="2000" dirty="0" err="1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verdi</a:t>
            </a:r>
            <a:endParaRPr lang="en-GB" sz="2000" dirty="0" smtClean="0">
              <a:solidFill>
                <a:srgbClr val="4BACC6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it-IT" sz="2000" dirty="0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B</a:t>
            </a:r>
            <a:r>
              <a:rPr lang="en-GB" sz="2000" dirty="0" err="1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arile</a:t>
            </a:r>
            <a:r>
              <a:rPr lang="en-GB" sz="2000" dirty="0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 159 </a:t>
            </a:r>
            <a:r>
              <a:rPr lang="en-GB" sz="2000" dirty="0" err="1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litri</a:t>
            </a:r>
            <a:endParaRPr lang="en-GB" sz="2000" dirty="0" smtClean="0">
              <a:solidFill>
                <a:srgbClr val="4BACC6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Distribuite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in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molti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paesi</a:t>
            </a:r>
            <a:endParaRPr lang="en-GB" sz="20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GB" sz="2000" dirty="0" err="1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Paesi</a:t>
            </a:r>
            <a:r>
              <a:rPr lang="en-GB" sz="2000" dirty="0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GB" sz="2000" dirty="0" err="1" smtClean="0">
                <a:solidFill>
                  <a:srgbClr val="4BACC6"/>
                </a:solidFill>
                <a:ea typeface="ＭＳ Ｐゴシック" charset="-128"/>
                <a:cs typeface="ＭＳ Ｐゴシック" charset="-128"/>
              </a:rPr>
              <a:t>verdi</a:t>
            </a:r>
            <a:endParaRPr lang="en-GB" sz="2000" dirty="0" smtClean="0">
              <a:solidFill>
                <a:srgbClr val="4BACC6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Riserve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concentrate</a:t>
            </a:r>
          </a:p>
          <a:p>
            <a:r>
              <a:rPr lang="en-GB" sz="2000" dirty="0" smtClean="0">
                <a:ea typeface="ＭＳ Ｐゴシック" charset="-128"/>
                <a:cs typeface="ＭＳ Ｐゴシック" charset="-128"/>
              </a:rPr>
              <a:t>Qatar,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grande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come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il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L</a:t>
            </a:r>
            <a:r>
              <a:rPr lang="it-IT" sz="2000" dirty="0" smtClean="0">
                <a:ea typeface="ＭＳ Ｐゴシック" charset="-128"/>
                <a:cs typeface="ＭＳ Ｐゴシック" charset="-128"/>
              </a:rPr>
              <a:t>a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zio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!!!!</a:t>
            </a:r>
            <a:endParaRPr lang="en-GB" sz="20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900" dirty="0" smtClean="0"/>
              <a:t>Es: Arabia Saudita</a:t>
            </a:r>
          </a:p>
          <a:p>
            <a:r>
              <a:rPr lang="it-IT" sz="1900" dirty="0" smtClean="0"/>
              <a:t>Es: golfo del </a:t>
            </a:r>
            <a:r>
              <a:rPr lang="it-IT" sz="1900" dirty="0"/>
              <a:t>M</a:t>
            </a:r>
            <a:r>
              <a:rPr lang="it-IT" sz="1900" dirty="0" smtClean="0"/>
              <a:t>essico, Africa</a:t>
            </a:r>
          </a:p>
          <a:p>
            <a:r>
              <a:rPr lang="it-IT" sz="1900" dirty="0" smtClean="0"/>
              <a:t>Es: </a:t>
            </a:r>
            <a:r>
              <a:rPr lang="it-IT" sz="1900" dirty="0"/>
              <a:t>C</a:t>
            </a:r>
            <a:r>
              <a:rPr lang="it-IT" sz="1900" dirty="0" smtClean="0"/>
              <a:t>anada</a:t>
            </a:r>
            <a:endParaRPr lang="en-US" sz="19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B858F-6E78-CB49-AF4D-4668CDFB9C59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84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A</a:t>
            </a:r>
            <a:r>
              <a:rPr lang="en-US" sz="2000" dirty="0" err="1" smtClean="0"/>
              <a:t>scissa</a:t>
            </a:r>
            <a:r>
              <a:rPr lang="en-US" sz="2000" dirty="0" smtClean="0"/>
              <a:t> e </a:t>
            </a:r>
            <a:r>
              <a:rPr lang="en-US" sz="2000" dirty="0" err="1" smtClean="0"/>
              <a:t>ordinata</a:t>
            </a:r>
            <a:r>
              <a:rPr lang="en-US" sz="2000" dirty="0" smtClean="0"/>
              <a:t>: </a:t>
            </a:r>
            <a:r>
              <a:rPr lang="en-US" sz="2000" dirty="0" err="1" smtClean="0"/>
              <a:t>quanto</a:t>
            </a:r>
            <a:r>
              <a:rPr lang="en-US" sz="2000" dirty="0" smtClean="0"/>
              <a:t> e </a:t>
            </a:r>
            <a:r>
              <a:rPr lang="en-US" sz="2000" dirty="0" err="1" smtClean="0"/>
              <a:t>quanto</a:t>
            </a:r>
            <a:r>
              <a:rPr lang="en-US" sz="2000" dirty="0" smtClean="0"/>
              <a:t> costa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399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Vale per </a:t>
            </a:r>
            <a:r>
              <a:rPr lang="en-US" sz="2000" dirty="0" err="1" smtClean="0"/>
              <a:t>qualsiasi</a:t>
            </a:r>
            <a:r>
              <a:rPr lang="en-US" sz="2000" dirty="0" smtClean="0"/>
              <a:t> </a:t>
            </a:r>
            <a:r>
              <a:rPr lang="en-US" sz="2000" dirty="0" err="1" smtClean="0"/>
              <a:t>fonte</a:t>
            </a:r>
            <a:r>
              <a:rPr lang="en-US" sz="2000" dirty="0" smtClean="0"/>
              <a:t> di </a:t>
            </a:r>
            <a:r>
              <a:rPr lang="en-US" sz="2000" dirty="0" err="1" smtClean="0"/>
              <a:t>energia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067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900" dirty="0"/>
              <a:t>E</a:t>
            </a:r>
            <a:r>
              <a:rPr lang="en-US" sz="1900" dirty="0" err="1"/>
              <a:t>roei</a:t>
            </a:r>
            <a:r>
              <a:rPr lang="en-US" sz="1900" dirty="0"/>
              <a:t> PV: 15:1 </a:t>
            </a:r>
            <a:r>
              <a:rPr lang="en-US" sz="1900" dirty="0" err="1"/>
              <a:t>fino</a:t>
            </a:r>
            <a:r>
              <a:rPr lang="en-US" sz="1900" dirty="0"/>
              <a:t> a 60:1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B858F-6E78-CB49-AF4D-4668CDFB9C59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8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6AFFD9-CBAC-7F43-A730-18BF59C1EFC8}" type="slidenum">
              <a:rPr lang="it-IT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988" y="8685443"/>
            <a:ext cx="2971431" cy="45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5" tIns="44307" rIns="88615" bIns="44307" anchor="b"/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2E1758D-4B8C-B148-BF0D-126298AADEE1}" type="slidenum">
              <a:rPr lang="it-IT" sz="1200">
                <a:solidFill>
                  <a:prstClr val="black"/>
                </a:solidFill>
              </a:rPr>
              <a:pPr algn="r" eaLnBrk="1" hangingPunct="1"/>
              <a:t>2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4391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1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2000" dirty="0" smtClean="0">
                <a:cs typeface="+mn-cs"/>
              </a:rPr>
              <a:t>Perché energia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40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097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952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I</a:t>
            </a:r>
            <a:r>
              <a:rPr lang="en-US" sz="2000" dirty="0" err="1" smtClean="0">
                <a:solidFill>
                  <a:srgbClr val="FF0000"/>
                </a:solidFill>
              </a:rPr>
              <a:t>talia</a:t>
            </a:r>
            <a:r>
              <a:rPr lang="en-US" sz="2000" dirty="0" smtClean="0"/>
              <a:t>: 301.000 km </a:t>
            </a:r>
            <a:r>
              <a:rPr lang="en-US" sz="2000" dirty="0" err="1" smtClean="0"/>
              <a:t>quadrati</a:t>
            </a:r>
            <a:endParaRPr lang="en-US" sz="2000" dirty="0" smtClean="0"/>
          </a:p>
          <a:p>
            <a:r>
              <a:rPr lang="it-IT" sz="2000" dirty="0" smtClean="0"/>
              <a:t>E</a:t>
            </a:r>
            <a:r>
              <a:rPr lang="en-US" sz="2000" dirty="0" err="1" smtClean="0"/>
              <a:t>tà</a:t>
            </a:r>
            <a:r>
              <a:rPr lang="en-US" sz="2000" dirty="0" smtClean="0"/>
              <a:t> media 44 </a:t>
            </a:r>
            <a:r>
              <a:rPr lang="en-US" sz="2000" dirty="0" err="1" smtClean="0"/>
              <a:t>anni</a:t>
            </a:r>
            <a:endParaRPr lang="en-US" sz="2000" dirty="0" smtClean="0"/>
          </a:p>
          <a:p>
            <a:r>
              <a:rPr lang="en-US" sz="2000" dirty="0" err="1" smtClean="0"/>
              <a:t>Pil</a:t>
            </a:r>
            <a:r>
              <a:rPr lang="en-US" sz="2000" dirty="0" smtClean="0"/>
              <a:t> pro </a:t>
            </a:r>
            <a:r>
              <a:rPr lang="en-US" sz="2000" dirty="0" err="1" smtClean="0"/>
              <a:t>capite</a:t>
            </a:r>
            <a:r>
              <a:rPr lang="en-US" sz="2000" dirty="0" smtClean="0"/>
              <a:t>: 33.000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53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Politica</a:t>
            </a:r>
            <a:r>
              <a:rPr lang="en-US" sz="2000" dirty="0" smtClean="0"/>
              <a:t> </a:t>
            </a:r>
            <a:r>
              <a:rPr lang="en-US" sz="2000" dirty="0" err="1" smtClean="0"/>
              <a:t>travagliata</a:t>
            </a:r>
            <a:endParaRPr lang="en-US" sz="2000" dirty="0" smtClean="0"/>
          </a:p>
          <a:p>
            <a:r>
              <a:rPr lang="en-US" sz="2000" dirty="0" err="1" smtClean="0"/>
              <a:t>Canale</a:t>
            </a:r>
            <a:r>
              <a:rPr lang="en-US" sz="2000" dirty="0" smtClean="0"/>
              <a:t> di Suez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608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err="1" smtClean="0"/>
              <a:t>P</a:t>
            </a:r>
            <a:r>
              <a:rPr lang="en-US" sz="2000" dirty="0" err="1" smtClean="0"/>
              <a:t>osizione</a:t>
            </a:r>
            <a:r>
              <a:rPr lang="en-US" sz="2000" dirty="0" smtClean="0"/>
              <a:t> </a:t>
            </a:r>
            <a:r>
              <a:rPr lang="en-US" sz="2000" dirty="0" err="1" smtClean="0"/>
              <a:t>strategica</a:t>
            </a:r>
            <a:r>
              <a:rPr lang="en-US" sz="2000" dirty="0" smtClean="0"/>
              <a:t>: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petrolio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produce qui, ma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consuma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! </a:t>
            </a:r>
            <a:r>
              <a:rPr lang="it-IT" sz="2000" dirty="0" smtClean="0"/>
              <a:t>D</a:t>
            </a:r>
            <a:r>
              <a:rPr lang="en-US" sz="2000" dirty="0" smtClean="0"/>
              <a:t>eve </a:t>
            </a:r>
            <a:r>
              <a:rPr lang="en-US" sz="2000" dirty="0" err="1" smtClean="0"/>
              <a:t>viaggiare</a:t>
            </a:r>
            <a:r>
              <a:rPr lang="en-US" sz="2000" dirty="0" smtClean="0"/>
              <a:t>! </a:t>
            </a:r>
            <a:r>
              <a:rPr lang="it-IT" sz="2000" dirty="0" smtClean="0"/>
              <a:t>O</a:t>
            </a:r>
            <a:r>
              <a:rPr lang="en-US" sz="2000" dirty="0" err="1" smtClean="0"/>
              <a:t>lodotti</a:t>
            </a:r>
            <a:r>
              <a:rPr lang="en-US" sz="2000" dirty="0" smtClean="0"/>
              <a:t> e gas </a:t>
            </a:r>
            <a:r>
              <a:rPr lang="en-US" sz="2000" dirty="0" err="1" smtClean="0"/>
              <a:t>dotti</a:t>
            </a:r>
            <a:r>
              <a:rPr lang="en-US" sz="2000" dirty="0" smtClean="0"/>
              <a:t>, </a:t>
            </a:r>
            <a:r>
              <a:rPr lang="en-US" sz="2000" dirty="0" err="1" smtClean="0"/>
              <a:t>navi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1956 </a:t>
            </a:r>
            <a:r>
              <a:rPr lang="en-US" sz="2000" dirty="0" err="1" smtClean="0"/>
              <a:t>occupato</a:t>
            </a:r>
            <a:r>
              <a:rPr lang="en-US" sz="2000" dirty="0" smtClean="0"/>
              <a:t> </a:t>
            </a:r>
            <a:r>
              <a:rPr lang="en-US" sz="2000" dirty="0" err="1" smtClean="0"/>
              <a:t>militarmente</a:t>
            </a:r>
            <a:r>
              <a:rPr lang="en-US" sz="2000" dirty="0" smtClean="0"/>
              <a:t> da GB e </a:t>
            </a:r>
            <a:r>
              <a:rPr lang="en-US" sz="2000" dirty="0" err="1" smtClean="0"/>
              <a:t>Francia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1973, </a:t>
            </a:r>
            <a:r>
              <a:rPr lang="en-US" sz="2000" dirty="0" err="1" smtClean="0"/>
              <a:t>guerra</a:t>
            </a:r>
            <a:r>
              <a:rPr lang="en-US" sz="2000" dirty="0" smtClean="0"/>
              <a:t> </a:t>
            </a:r>
            <a:r>
              <a:rPr lang="en-US" sz="2000" dirty="0" err="1" smtClean="0"/>
              <a:t>arabo</a:t>
            </a:r>
            <a:r>
              <a:rPr lang="en-US" sz="2000" dirty="0" smtClean="0"/>
              <a:t> </a:t>
            </a:r>
            <a:r>
              <a:rPr lang="en-US" sz="2000" dirty="0" err="1" smtClean="0"/>
              <a:t>israeliana</a:t>
            </a:r>
            <a:r>
              <a:rPr lang="en-US" sz="2000" dirty="0" smtClean="0"/>
              <a:t> Kippur. </a:t>
            </a:r>
            <a:r>
              <a:rPr lang="en-US" sz="2000" dirty="0" err="1" smtClean="0"/>
              <a:t>Chiusura</a:t>
            </a:r>
            <a:r>
              <a:rPr lang="en-US" sz="2000" dirty="0" smtClean="0"/>
              <a:t> del </a:t>
            </a:r>
            <a:r>
              <a:rPr lang="en-US" sz="2000" dirty="0" err="1" smtClean="0"/>
              <a:t>canale</a:t>
            </a:r>
            <a:r>
              <a:rPr lang="en-US" sz="2000" dirty="0" smtClean="0"/>
              <a:t> di </a:t>
            </a:r>
            <a:r>
              <a:rPr lang="en-US" sz="2000" dirty="0" err="1" smtClean="0"/>
              <a:t>suez</a:t>
            </a:r>
            <a:r>
              <a:rPr lang="en-US" sz="2000" dirty="0" smtClean="0"/>
              <a:t>. </a:t>
            </a:r>
            <a:r>
              <a:rPr lang="it-IT" sz="2000" dirty="0" err="1" smtClean="0"/>
              <a:t>P</a:t>
            </a:r>
            <a:r>
              <a:rPr lang="en-US" sz="2000" dirty="0" smtClean="0"/>
              <a:t>unto </a:t>
            </a:r>
            <a:r>
              <a:rPr lang="en-US" sz="2000" dirty="0" err="1" smtClean="0"/>
              <a:t>critico</a:t>
            </a:r>
            <a:r>
              <a:rPr lang="en-US" sz="2000" dirty="0" smtClean="0"/>
              <a:t>, da cui super </a:t>
            </a:r>
            <a:r>
              <a:rPr lang="en-US" sz="2000" dirty="0" err="1" smtClean="0"/>
              <a:t>petroliere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346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err="1" smtClean="0"/>
              <a:t>N</a:t>
            </a:r>
            <a:r>
              <a:rPr lang="en-US" sz="2000" dirty="0" smtClean="0"/>
              <a:t>on </a:t>
            </a:r>
            <a:r>
              <a:rPr lang="en-US" sz="2000" dirty="0" err="1" smtClean="0"/>
              <a:t>può</a:t>
            </a:r>
            <a:r>
              <a:rPr lang="en-US" sz="2000" dirty="0" smtClean="0"/>
              <a:t> </a:t>
            </a:r>
            <a:r>
              <a:rPr lang="en-US" sz="2000" dirty="0" err="1" smtClean="0"/>
              <a:t>passsare</a:t>
            </a:r>
            <a:r>
              <a:rPr lang="en-US" sz="2000" dirty="0" smtClean="0"/>
              <a:t> per </a:t>
            </a:r>
            <a:r>
              <a:rPr lang="en-US" sz="2000" dirty="0" err="1" smtClean="0"/>
              <a:t>Siuez</a:t>
            </a:r>
            <a:r>
              <a:rPr lang="en-US" sz="2000" dirty="0" smtClean="0"/>
              <a:t> e </a:t>
            </a:r>
            <a:r>
              <a:rPr lang="en-US" sz="2000" dirty="0" err="1" smtClean="0"/>
              <a:t>neppure</a:t>
            </a:r>
            <a:r>
              <a:rPr lang="en-US" sz="2000" dirty="0" smtClean="0"/>
              <a:t> </a:t>
            </a:r>
            <a:r>
              <a:rPr lang="en-US" sz="2000" dirty="0" err="1" smtClean="0"/>
              <a:t>nella</a:t>
            </a:r>
            <a:r>
              <a:rPr lang="en-US" sz="2000" dirty="0" smtClean="0"/>
              <a:t> </a:t>
            </a:r>
            <a:r>
              <a:rPr lang="en-US" sz="2000" dirty="0" err="1" smtClean="0"/>
              <a:t>Manica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Per </a:t>
            </a:r>
            <a:r>
              <a:rPr lang="en-US" sz="2000" dirty="0" err="1" smtClean="0"/>
              <a:t>voltare</a:t>
            </a:r>
            <a:r>
              <a:rPr lang="en-US" sz="2000" dirty="0" smtClean="0"/>
              <a:t> ha </a:t>
            </a:r>
            <a:r>
              <a:rPr lang="en-US" sz="2000" dirty="0" err="1" smtClean="0"/>
              <a:t>bisogna</a:t>
            </a:r>
            <a:r>
              <a:rPr lang="en-US" sz="2000" dirty="0" smtClean="0"/>
              <a:t> di </a:t>
            </a:r>
            <a:r>
              <a:rPr lang="en-US" sz="2000" dirty="0" err="1" smtClean="0"/>
              <a:t>uno</a:t>
            </a:r>
            <a:r>
              <a:rPr lang="en-US" sz="2000" dirty="0" smtClean="0"/>
              <a:t> </a:t>
            </a:r>
            <a:r>
              <a:rPr lang="en-US" sz="2000" dirty="0" err="1" smtClean="0"/>
              <a:t>spazio</a:t>
            </a:r>
            <a:r>
              <a:rPr lang="en-US" sz="2000" dirty="0" smtClean="0"/>
              <a:t> di 2 km;, </a:t>
            </a:r>
            <a:r>
              <a:rPr lang="en-US" sz="2000" dirty="0" err="1" smtClean="0"/>
              <a:t>quando</a:t>
            </a:r>
            <a:r>
              <a:rPr lang="en-US" sz="2000" dirty="0" smtClean="0"/>
              <a:t> </a:t>
            </a:r>
            <a:r>
              <a:rPr lang="en-US" sz="2000" dirty="0" err="1" smtClean="0"/>
              <a:t>è</a:t>
            </a:r>
            <a:r>
              <a:rPr lang="en-US" sz="2000" dirty="0" smtClean="0"/>
              <a:t> in </a:t>
            </a:r>
            <a:r>
              <a:rPr lang="en-US" sz="2000" dirty="0" err="1" smtClean="0"/>
              <a:t>navigazione</a:t>
            </a:r>
            <a:r>
              <a:rPr lang="en-US" sz="2000" dirty="0" smtClean="0"/>
              <a:t>, ha </a:t>
            </a:r>
            <a:r>
              <a:rPr lang="en-US" sz="2000" dirty="0" err="1" smtClean="0"/>
              <a:t>bisogno</a:t>
            </a:r>
            <a:r>
              <a:rPr lang="en-US" sz="2000" dirty="0" smtClean="0"/>
              <a:t> di 3-4 km e di 15-20 </a:t>
            </a:r>
            <a:r>
              <a:rPr lang="en-US" sz="2000" dirty="0" err="1" smtClean="0"/>
              <a:t>minuti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387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C</a:t>
            </a:r>
            <a:r>
              <a:rPr lang="en-US" sz="2000" dirty="0" smtClean="0"/>
              <a:t>heck points, </a:t>
            </a:r>
            <a:r>
              <a:rPr lang="en-US" sz="2000" dirty="0" err="1" smtClean="0"/>
              <a:t>controllatissimi</a:t>
            </a:r>
            <a:r>
              <a:rPr lang="en-US" sz="2000" dirty="0" smtClean="0"/>
              <a:t>!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6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330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err="1" smtClean="0"/>
              <a:t>P</a:t>
            </a:r>
            <a:r>
              <a:rPr lang="en-US" sz="2000" dirty="0" err="1" smtClean="0"/>
              <a:t>roblema</a:t>
            </a:r>
            <a:r>
              <a:rPr lang="en-US" sz="2000" dirty="0" smtClean="0"/>
              <a:t> del </a:t>
            </a:r>
            <a:r>
              <a:rPr lang="en-US" sz="2000" dirty="0" err="1" smtClean="0"/>
              <a:t>nucleare</a:t>
            </a:r>
            <a:endParaRPr lang="en-US" sz="2000" dirty="0" smtClean="0"/>
          </a:p>
          <a:p>
            <a:r>
              <a:rPr lang="en-US" sz="2000" dirty="0" err="1" smtClean="0"/>
              <a:t>Enbargo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147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Giovanni </a:t>
            </a:r>
            <a:r>
              <a:rPr lang="en-US" sz="2000" dirty="0" err="1" smtClean="0"/>
              <a:t>eucarestia</a:t>
            </a:r>
            <a:r>
              <a:rPr lang="en-US" sz="2000" dirty="0" smtClean="0"/>
              <a:t> </a:t>
            </a:r>
            <a:r>
              <a:rPr lang="en-US" sz="2000" dirty="0" err="1" smtClean="0"/>
              <a:t>cibo</a:t>
            </a:r>
            <a:r>
              <a:rPr lang="en-US" sz="2000" smtClean="0"/>
              <a:t> </a:t>
            </a:r>
            <a:endParaRPr lang="en-US" sz="200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7215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 </a:t>
            </a:r>
            <a:r>
              <a:rPr lang="en-US" sz="2000" dirty="0" err="1" smtClean="0"/>
              <a:t>guerra</a:t>
            </a:r>
            <a:r>
              <a:rPr lang="en-US" sz="2000" dirty="0" smtClean="0"/>
              <a:t> del </a:t>
            </a:r>
            <a:r>
              <a:rPr lang="en-US" sz="2000" dirty="0" err="1" smtClean="0"/>
              <a:t>Golfo</a:t>
            </a:r>
            <a:r>
              <a:rPr lang="en-US" sz="2000" dirty="0" smtClean="0"/>
              <a:t>: 1990, </a:t>
            </a:r>
            <a:r>
              <a:rPr lang="en-US" sz="2000" dirty="0" err="1" smtClean="0"/>
              <a:t>invasione</a:t>
            </a:r>
            <a:r>
              <a:rPr lang="en-US" sz="2000" dirty="0" smtClean="0"/>
              <a:t> del Kuwait</a:t>
            </a:r>
          </a:p>
          <a:p>
            <a:r>
              <a:rPr lang="en-US" sz="2000" dirty="0" smtClean="0"/>
              <a:t>II </a:t>
            </a:r>
            <a:r>
              <a:rPr lang="en-US" sz="2000" dirty="0" err="1" smtClean="0"/>
              <a:t>guerra</a:t>
            </a:r>
            <a:r>
              <a:rPr lang="en-US" sz="2000" dirty="0" smtClean="0"/>
              <a:t> del </a:t>
            </a:r>
            <a:r>
              <a:rPr lang="en-US" sz="2000" dirty="0" err="1" smtClean="0"/>
              <a:t>golfo</a:t>
            </a:r>
            <a:r>
              <a:rPr lang="en-US" sz="2000" dirty="0" smtClean="0"/>
              <a:t>, 2003: </a:t>
            </a:r>
            <a:r>
              <a:rPr lang="en-US" sz="2000" dirty="0" err="1" smtClean="0"/>
              <a:t>asse</a:t>
            </a:r>
            <a:r>
              <a:rPr lang="en-US" sz="2000" dirty="0" smtClean="0"/>
              <a:t> del male</a:t>
            </a:r>
          </a:p>
          <a:p>
            <a:r>
              <a:rPr lang="it-IT" sz="2000" dirty="0" smtClean="0"/>
              <a:t>Esportare la democrazia (cos’</a:t>
            </a:r>
            <a:r>
              <a:rPr lang="fr-FR" sz="2000" dirty="0" err="1" smtClean="0"/>
              <a:t>è</a:t>
            </a:r>
            <a:r>
              <a:rPr lang="it-IT" sz="2000" dirty="0" smtClean="0"/>
              <a:t>???)</a:t>
            </a:r>
          </a:p>
          <a:p>
            <a:r>
              <a:rPr lang="it-IT" sz="2000" dirty="0" err="1" smtClean="0"/>
              <a:t>P</a:t>
            </a:r>
            <a:r>
              <a:rPr lang="en-US" sz="2000" dirty="0" err="1" smtClean="0"/>
              <a:t>erdite</a:t>
            </a:r>
            <a:r>
              <a:rPr lang="en-US" sz="2000" dirty="0" smtClean="0"/>
              <a:t> I </a:t>
            </a:r>
            <a:r>
              <a:rPr lang="en-US" sz="2000" dirty="0" err="1" smtClean="0"/>
              <a:t>guerra</a:t>
            </a:r>
            <a:r>
              <a:rPr lang="en-US" sz="2000" dirty="0" smtClean="0"/>
              <a:t> : 113 </a:t>
            </a:r>
            <a:r>
              <a:rPr lang="en-US" sz="2000" dirty="0" err="1" smtClean="0"/>
              <a:t>amercicani</a:t>
            </a:r>
            <a:r>
              <a:rPr lang="en-US" sz="2000" dirty="0" smtClean="0"/>
              <a:t>, circa 20.000 </a:t>
            </a:r>
            <a:r>
              <a:rPr lang="en-US" sz="2000" dirty="0" err="1" smtClean="0"/>
              <a:t>soldati</a:t>
            </a:r>
            <a:r>
              <a:rPr lang="en-US" sz="2000" dirty="0" smtClean="0"/>
              <a:t> </a:t>
            </a:r>
            <a:r>
              <a:rPr lang="en-US" sz="2000" dirty="0" err="1" smtClean="0"/>
              <a:t>iracheni</a:t>
            </a:r>
            <a:r>
              <a:rPr lang="en-US" sz="2000" dirty="0" smtClean="0"/>
              <a:t>, circa 100.000 </a:t>
            </a:r>
            <a:r>
              <a:rPr lang="en-US" sz="2000" dirty="0" err="1" smtClean="0"/>
              <a:t>civili</a:t>
            </a:r>
            <a:r>
              <a:rPr lang="en-US" sz="2000" dirty="0" smtClean="0"/>
              <a:t> </a:t>
            </a:r>
            <a:r>
              <a:rPr lang="en-US" sz="2000" dirty="0" err="1" smtClean="0"/>
              <a:t>iracheni</a:t>
            </a:r>
            <a:endParaRPr lang="en-US" sz="2000" dirty="0"/>
          </a:p>
          <a:p>
            <a:r>
              <a:rPr lang="en-US" sz="2000" dirty="0" err="1" smtClean="0"/>
              <a:t>Perdite</a:t>
            </a:r>
            <a:r>
              <a:rPr lang="en-US" sz="2000" dirty="0" smtClean="0"/>
              <a:t> II </a:t>
            </a:r>
            <a:r>
              <a:rPr lang="en-US" sz="2000" dirty="0" err="1" smtClean="0"/>
              <a:t>guerra</a:t>
            </a:r>
            <a:r>
              <a:rPr lang="en-US" sz="2000" dirty="0" smtClean="0"/>
              <a:t>: 4.000 </a:t>
            </a:r>
            <a:r>
              <a:rPr lang="en-US" sz="2000" dirty="0" err="1" smtClean="0"/>
              <a:t>americano</a:t>
            </a:r>
            <a:endParaRPr lang="en-US" sz="2000" dirty="0" smtClean="0"/>
          </a:p>
          <a:p>
            <a:r>
              <a:rPr lang="en-US" sz="2000" dirty="0" smtClean="0"/>
              <a:t>130.000-150.000 </a:t>
            </a:r>
            <a:r>
              <a:rPr lang="en-US" sz="2000" dirty="0" err="1" smtClean="0"/>
              <a:t>iracheni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303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Curdi</a:t>
            </a:r>
            <a:r>
              <a:rPr lang="en-US" sz="2000" dirty="0" smtClean="0"/>
              <a:t>: </a:t>
            </a:r>
            <a:r>
              <a:rPr lang="en-US" sz="2000" dirty="0" err="1" smtClean="0"/>
              <a:t>petrolio</a:t>
            </a:r>
            <a:r>
              <a:rPr lang="en-US" sz="2000" dirty="0" smtClean="0"/>
              <a:t>;  600.000 </a:t>
            </a:r>
            <a:r>
              <a:rPr lang="en-US" sz="2000" dirty="0" err="1" smtClean="0"/>
              <a:t>barili</a:t>
            </a:r>
            <a:r>
              <a:rPr lang="en-US" sz="2000" dirty="0" smtClean="0"/>
              <a:t>/</a:t>
            </a:r>
            <a:r>
              <a:rPr lang="en-US" sz="2000" dirty="0" err="1" smtClean="0"/>
              <a:t>giorno</a:t>
            </a:r>
            <a:r>
              <a:rPr lang="en-US" sz="2000" dirty="0" smtClean="0"/>
              <a:t> via </a:t>
            </a:r>
            <a:r>
              <a:rPr lang="en-US" sz="2000" dirty="0" err="1" smtClean="0"/>
              <a:t>turchia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834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5622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Incursioni</a:t>
            </a:r>
            <a:r>
              <a:rPr lang="en-US" sz="2000" dirty="0" smtClean="0"/>
              <a:t> </a:t>
            </a:r>
            <a:r>
              <a:rPr lang="en-US" sz="2000" dirty="0" err="1" smtClean="0"/>
              <a:t>aeree</a:t>
            </a:r>
            <a:r>
              <a:rPr lang="en-US" sz="2000" dirty="0" smtClean="0"/>
              <a:t> USA </a:t>
            </a:r>
            <a:r>
              <a:rPr lang="en-US" sz="2000" dirty="0" err="1" smtClean="0"/>
              <a:t>contro</a:t>
            </a:r>
            <a:r>
              <a:rPr lang="en-US" sz="2000" dirty="0" smtClean="0"/>
              <a:t> ISIS: 6000 in un anno</a:t>
            </a:r>
          </a:p>
          <a:p>
            <a:r>
              <a:rPr lang="it-IT" sz="2000" dirty="0" smtClean="0"/>
              <a:t>G</a:t>
            </a:r>
            <a:r>
              <a:rPr lang="en-US" sz="2000" dirty="0" err="1" smtClean="0"/>
              <a:t>overno</a:t>
            </a:r>
            <a:r>
              <a:rPr lang="en-US" sz="2000" dirty="0" smtClean="0"/>
              <a:t>: Bashar al-Assad</a:t>
            </a:r>
          </a:p>
          <a:p>
            <a:r>
              <a:rPr lang="it-IT" sz="2000" dirty="0" err="1" smtClean="0"/>
              <a:t>R</a:t>
            </a:r>
            <a:r>
              <a:rPr lang="en-US" sz="2000" dirty="0" err="1" smtClean="0"/>
              <a:t>ibelli</a:t>
            </a:r>
            <a:r>
              <a:rPr lang="en-US" sz="2000" dirty="0" smtClean="0"/>
              <a:t>: </a:t>
            </a:r>
            <a:r>
              <a:rPr lang="en-US" sz="2000" dirty="0" err="1" smtClean="0"/>
              <a:t>sunniti</a:t>
            </a:r>
            <a:endParaRPr lang="en-US" sz="2000" dirty="0" smtClean="0"/>
          </a:p>
          <a:p>
            <a:r>
              <a:rPr lang="it-IT" sz="2000" dirty="0" smtClean="0"/>
              <a:t>C</a:t>
            </a:r>
            <a:r>
              <a:rPr lang="en-US" sz="2000" dirty="0" err="1" smtClean="0"/>
              <a:t>urdi</a:t>
            </a:r>
            <a:endParaRPr lang="en-US" sz="2000" dirty="0" smtClean="0"/>
          </a:p>
          <a:p>
            <a:r>
              <a:rPr lang="en-US" sz="2000" dirty="0" smtClean="0"/>
              <a:t>ISIS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Alture</a:t>
            </a:r>
            <a:r>
              <a:rPr lang="en-US" sz="2000" dirty="0" smtClean="0"/>
              <a:t> del Golan </a:t>
            </a:r>
            <a:r>
              <a:rPr lang="en-US" sz="2000" dirty="0" err="1" smtClean="0"/>
              <a:t>occjupate</a:t>
            </a:r>
            <a:r>
              <a:rPr lang="en-US" sz="2000" dirty="0" smtClean="0"/>
              <a:t> da </a:t>
            </a:r>
            <a:r>
              <a:rPr lang="en-US" sz="2000" dirty="0" err="1" smtClean="0"/>
              <a:t>Israele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269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I</a:t>
            </a:r>
            <a:r>
              <a:rPr lang="en-US" sz="2000" dirty="0" err="1" smtClean="0"/>
              <a:t>mpurezze</a:t>
            </a:r>
            <a:r>
              <a:rPr lang="en-US" sz="2000" dirty="0" smtClean="0"/>
              <a:t> </a:t>
            </a:r>
            <a:r>
              <a:rPr lang="en-US" sz="2000" dirty="0" err="1" smtClean="0"/>
              <a:t>nel</a:t>
            </a:r>
            <a:r>
              <a:rPr lang="en-US" sz="2000" dirty="0" smtClean="0"/>
              <a:t> </a:t>
            </a:r>
            <a:r>
              <a:rPr lang="en-US" sz="2000" dirty="0" err="1" smtClean="0"/>
              <a:t>carbone</a:t>
            </a:r>
            <a:r>
              <a:rPr lang="en-US" sz="2000" dirty="0" smtClean="0"/>
              <a:t> e </a:t>
            </a:r>
            <a:r>
              <a:rPr lang="en-US" sz="2000" dirty="0" err="1" smtClean="0"/>
              <a:t>petrolio</a:t>
            </a:r>
            <a:r>
              <a:rPr lang="en-US" sz="2000" dirty="0" smtClean="0"/>
              <a:t>, e CO2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0D264-B2D6-FF43-9163-FF02365CF184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842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GB" sz="2000" dirty="0" smtClean="0">
                <a:ea typeface="ＭＳ Ｐゴシック" charset="-128"/>
                <a:cs typeface="ＭＳ Ｐゴシック" charset="-128"/>
              </a:rPr>
              <a:t>Giovanni: </a:t>
            </a:r>
            <a:r>
              <a:rPr lang="en-GB" sz="2000" dirty="0" err="1" smtClean="0">
                <a:ea typeface="ＭＳ Ｐゴシック" charset="-128"/>
                <a:cs typeface="ＭＳ Ｐゴシック" charset="-128"/>
              </a:rPr>
              <a:t>eucarestia</a:t>
            </a:r>
            <a:r>
              <a:rPr lang="en-GB" sz="2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it-IT" sz="2000" dirty="0" smtClean="0">
                <a:ea typeface="ＭＳ Ｐゴシック" charset="-128"/>
                <a:cs typeface="ＭＳ Ｐゴシック" charset="-128"/>
              </a:rPr>
              <a:t>…cibo...</a:t>
            </a:r>
            <a:endParaRPr lang="en-GB" sz="20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19993" indent="-276920"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07681" indent="-221536"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50754" indent="-221536"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93826" indent="-221536"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36899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79971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23044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6116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C94CDE1B-482F-F045-9EE4-A5103291D0D3}" type="slidenum">
              <a:rPr lang="it-IT" sz="1200">
                <a:solidFill>
                  <a:srgbClr val="000000"/>
                </a:solidFill>
                <a:latin typeface="Arial" charset="0"/>
              </a:rPr>
              <a:pPr eaLnBrk="1" hangingPunct="1">
                <a:defRPr/>
              </a:pPr>
              <a:t>5</a:t>
            </a:fld>
            <a:endParaRPr 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988" y="8685443"/>
            <a:ext cx="2971431" cy="45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98" tIns="44299" rIns="88598" bIns="44299" anchor="b"/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A06E8EC-64DF-A349-880D-7E39D86133AE}" type="slidenum">
              <a:rPr lang="it-IT" sz="1200">
                <a:solidFill>
                  <a:srgbClr val="000000"/>
                </a:solidFill>
                <a:latin typeface="Arial" charset="0"/>
              </a:rPr>
              <a:pPr algn="r" eaLnBrk="1" hangingPunct="1"/>
              <a:t>5</a:t>
            </a:fld>
            <a:endParaRPr 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988" y="8685443"/>
            <a:ext cx="2971431" cy="45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98" tIns="44299" rIns="88598" bIns="44299" anchor="b"/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4A151E1-B9B0-C544-8659-B2246FDF0CCA}" type="slidenum">
              <a:rPr lang="it-IT" sz="1200">
                <a:solidFill>
                  <a:srgbClr val="000000"/>
                </a:solidFill>
                <a:latin typeface="Arial" charset="0"/>
              </a:rPr>
              <a:pPr algn="r" eaLnBrk="1" hangingPunct="1"/>
              <a:t>5</a:t>
            </a:fld>
            <a:endParaRPr 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2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1900" dirty="0">
                <a:latin typeface="Arial"/>
                <a:cs typeface="Arial"/>
              </a:rPr>
              <a:t>Poi bisogna </a:t>
            </a:r>
            <a:r>
              <a:rPr lang="it-IT" sz="1900" dirty="0">
                <a:solidFill>
                  <a:srgbClr val="FF0000"/>
                </a:solidFill>
                <a:latin typeface="Arial"/>
                <a:cs typeface="Arial"/>
              </a:rPr>
              <a:t>sapere</a:t>
            </a:r>
            <a:r>
              <a:rPr lang="it-IT" sz="1900" dirty="0">
                <a:latin typeface="Arial"/>
                <a:cs typeface="Arial"/>
              </a:rPr>
              <a:t> che </a:t>
            </a:r>
            <a:r>
              <a:rPr lang="en-US" sz="1900" dirty="0">
                <a:latin typeface="Arial"/>
                <a:cs typeface="Arial"/>
              </a:rPr>
              <a:t>i </a:t>
            </a:r>
            <a:r>
              <a:rPr lang="en-US" sz="1900" dirty="0" err="1">
                <a:latin typeface="Arial"/>
                <a:cs typeface="Arial"/>
              </a:rPr>
              <a:t>combustibili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fossili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sono</a:t>
            </a:r>
            <a:r>
              <a:rPr lang="en-US" sz="1900" dirty="0">
                <a:latin typeface="Arial"/>
                <a:cs typeface="Arial"/>
              </a:rPr>
              <a:t> in via di </a:t>
            </a:r>
            <a:r>
              <a:rPr lang="en-US" sz="1900" dirty="0" err="1">
                <a:latin typeface="Arial"/>
                <a:cs typeface="Arial"/>
              </a:rPr>
              <a:t>esaurimento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perché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si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tratta</a:t>
            </a:r>
            <a:r>
              <a:rPr lang="en-US" sz="1900" dirty="0">
                <a:latin typeface="Arial"/>
                <a:cs typeface="Arial"/>
              </a:rPr>
              <a:t> di </a:t>
            </a:r>
            <a:r>
              <a:rPr lang="en-US" sz="1900" dirty="0" err="1">
                <a:latin typeface="Arial"/>
                <a:cs typeface="Arial"/>
              </a:rPr>
              <a:t>una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risorsa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limitata</a:t>
            </a:r>
            <a:r>
              <a:rPr lang="en-US" sz="1900" dirty="0">
                <a:latin typeface="Arial"/>
                <a:cs typeface="Arial"/>
              </a:rPr>
              <a:t> e non </a:t>
            </a:r>
            <a:r>
              <a:rPr lang="en-US" sz="1900" dirty="0" err="1">
                <a:latin typeface="Arial"/>
                <a:cs typeface="Arial"/>
              </a:rPr>
              <a:t>rinnovabile</a:t>
            </a:r>
            <a:r>
              <a:rPr lang="en-US" sz="1900" dirty="0">
                <a:latin typeface="Arial"/>
                <a:cs typeface="Arial"/>
              </a:rPr>
              <a:t>.</a:t>
            </a:r>
          </a:p>
          <a:p>
            <a:pPr eaLnBrk="1" hangingPunct="1">
              <a:defRPr/>
            </a:pPr>
            <a:r>
              <a:rPr lang="en-US" sz="1900" dirty="0" err="1">
                <a:latin typeface="Arial"/>
                <a:cs typeface="Arial"/>
              </a:rPr>
              <a:t>Esempio</a:t>
            </a:r>
            <a:r>
              <a:rPr lang="en-US" sz="1900" dirty="0">
                <a:latin typeface="Arial"/>
                <a:cs typeface="Arial"/>
              </a:rPr>
              <a:t>: </a:t>
            </a:r>
          </a:p>
          <a:p>
            <a:pPr eaLnBrk="1" hangingPunct="1">
              <a:defRPr/>
            </a:pPr>
            <a:endParaRPr lang="en-US" sz="1900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rial"/>
                <a:cs typeface="Arial"/>
              </a:rPr>
              <a:t>Si </a:t>
            </a:r>
            <a:r>
              <a:rPr lang="en-US" sz="1900" dirty="0" err="1">
                <a:latin typeface="Arial"/>
                <a:cs typeface="Arial"/>
              </a:rPr>
              <a:t>tratta</a:t>
            </a:r>
            <a:r>
              <a:rPr lang="en-US" sz="1900" dirty="0">
                <a:latin typeface="Arial"/>
                <a:cs typeface="Arial"/>
              </a:rPr>
              <a:t> di </a:t>
            </a:r>
            <a:r>
              <a:rPr lang="en-US" sz="1900" dirty="0" err="1">
                <a:latin typeface="Arial"/>
                <a:cs typeface="Arial"/>
              </a:rPr>
              <a:t>una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risorsa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limitata</a:t>
            </a:r>
            <a:r>
              <a:rPr lang="en-US" sz="1900" dirty="0">
                <a:latin typeface="Arial"/>
                <a:cs typeface="Arial"/>
              </a:rPr>
              <a:t> e non </a:t>
            </a:r>
            <a:r>
              <a:rPr lang="en-US" sz="1900" dirty="0" err="1">
                <a:latin typeface="Arial"/>
                <a:cs typeface="Arial"/>
              </a:rPr>
              <a:t>rinnovabile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it-IT" sz="1900" dirty="0">
                <a:latin typeface="Arial"/>
                <a:cs typeface="Arial"/>
              </a:rPr>
              <a:t>…</a:t>
            </a:r>
          </a:p>
          <a:p>
            <a:endParaRPr lang="it-IT" sz="1900" dirty="0">
              <a:latin typeface="Arial"/>
              <a:cs typeface="Arial"/>
            </a:endParaRPr>
          </a:p>
          <a:p>
            <a:r>
              <a:rPr lang="it-IT" sz="1900" dirty="0">
                <a:latin typeface="Arial"/>
                <a:cs typeface="Arial"/>
              </a:rPr>
              <a:t>Poi bisogna </a:t>
            </a:r>
            <a:r>
              <a:rPr lang="it-IT" sz="1900" dirty="0">
                <a:solidFill>
                  <a:srgbClr val="FF0000"/>
                </a:solidFill>
                <a:latin typeface="Arial"/>
                <a:cs typeface="Arial"/>
              </a:rPr>
              <a:t>sapere</a:t>
            </a:r>
            <a:r>
              <a:rPr lang="it-IT" sz="1900" dirty="0">
                <a:latin typeface="Arial"/>
                <a:cs typeface="Arial"/>
              </a:rPr>
              <a:t> che l’uso dei combustibili fossili causa molti problemi:</a:t>
            </a:r>
            <a:endParaRPr lang="en-US" sz="1900" dirty="0">
              <a:latin typeface="Arial"/>
              <a:cs typeface="Arial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B858F-6E78-CB49-AF4D-4668CDFB9C59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76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98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6" tIns="45712" rIns="91426" bIns="45712">
            <a:norm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Sapere ....</a:t>
            </a:r>
            <a:r>
              <a:rPr lang="en-GB" sz="20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1922" name="Placeholder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3" tIns="45716" rIns="91433" bIns="45716"/>
          <a:lstStyle/>
          <a:p>
            <a:pPr>
              <a:defRPr/>
            </a:pPr>
            <a:r>
              <a:rPr lang="it-IT" sz="1900" dirty="0" err="1"/>
              <a:t>Q</a:t>
            </a:r>
            <a:r>
              <a:rPr lang="en-GB" sz="1900" dirty="0" err="1"/>
              <a:t>uindi</a:t>
            </a:r>
            <a:r>
              <a:rPr lang="en-GB" sz="1900" dirty="0"/>
              <a:t>, come </a:t>
            </a:r>
            <a:r>
              <a:rPr lang="en-GB" sz="1900" dirty="0" err="1"/>
              <a:t>abbiamo</a:t>
            </a:r>
            <a:r>
              <a:rPr lang="en-GB" sz="1900" dirty="0"/>
              <a:t> </a:t>
            </a:r>
            <a:r>
              <a:rPr lang="en-GB" sz="1900" dirty="0" err="1"/>
              <a:t>visto</a:t>
            </a:r>
            <a:r>
              <a:rPr lang="en-GB" sz="1900" dirty="0"/>
              <a:t> prima, </a:t>
            </a:r>
            <a:r>
              <a:rPr lang="en-GB" sz="1900" dirty="0" err="1"/>
              <a:t>stanno</a:t>
            </a:r>
            <a:r>
              <a:rPr lang="en-GB" sz="1900" dirty="0"/>
              <a:t> </a:t>
            </a:r>
            <a:r>
              <a:rPr lang="en-GB" sz="1900" dirty="0" err="1"/>
              <a:t>esaurendosi</a:t>
            </a:r>
            <a:r>
              <a:rPr lang="en-GB" sz="1900" dirty="0"/>
              <a:t> e per di </a:t>
            </a:r>
            <a:r>
              <a:rPr lang="en-GB" sz="1900" dirty="0" err="1"/>
              <a:t>più</a:t>
            </a:r>
            <a:r>
              <a:rPr lang="en-GB" sz="1900" dirty="0"/>
              <a:t> </a:t>
            </a:r>
            <a:r>
              <a:rPr lang="en-GB" sz="1900" dirty="0" err="1"/>
              <a:t>il</a:t>
            </a:r>
            <a:r>
              <a:rPr lang="en-GB" sz="1900" dirty="0"/>
              <a:t> </a:t>
            </a:r>
            <a:r>
              <a:rPr lang="en-GB" sz="1900" dirty="0" err="1"/>
              <a:t>loro</a:t>
            </a:r>
            <a:r>
              <a:rPr lang="en-GB" sz="1900" dirty="0"/>
              <a:t> </a:t>
            </a:r>
            <a:r>
              <a:rPr lang="en-GB" sz="1900" dirty="0" err="1"/>
              <a:t>uso</a:t>
            </a:r>
            <a:r>
              <a:rPr lang="en-GB" sz="1900" dirty="0"/>
              <a:t> </a:t>
            </a:r>
            <a:r>
              <a:rPr lang="en-GB" sz="1900" dirty="0" err="1"/>
              <a:t>causa</a:t>
            </a:r>
            <a:r>
              <a:rPr lang="en-GB" sz="1900" dirty="0"/>
              <a:t> </a:t>
            </a:r>
            <a:r>
              <a:rPr lang="en-GB" sz="1900" dirty="0" err="1"/>
              <a:t>gravi</a:t>
            </a:r>
            <a:r>
              <a:rPr lang="en-GB" sz="1900" dirty="0"/>
              <a:t> </a:t>
            </a:r>
            <a:r>
              <a:rPr lang="en-GB" sz="1900" dirty="0" err="1"/>
              <a:t>danni</a:t>
            </a:r>
            <a:r>
              <a:rPr lang="en-GB" sz="1900" dirty="0"/>
              <a:t> </a:t>
            </a:r>
            <a:r>
              <a:rPr lang="en-GB" sz="1900" dirty="0" err="1"/>
              <a:t>alla</a:t>
            </a:r>
            <a:r>
              <a:rPr lang="en-GB" sz="1900" dirty="0"/>
              <a:t> salute, al </a:t>
            </a:r>
            <a:r>
              <a:rPr lang="en-GB" sz="1900" dirty="0" err="1"/>
              <a:t>clima</a:t>
            </a:r>
            <a:r>
              <a:rPr lang="en-GB" sz="1900" dirty="0"/>
              <a:t> e </a:t>
            </a:r>
            <a:r>
              <a:rPr lang="en-GB" sz="1900" dirty="0" err="1"/>
              <a:t>all’ambiente</a:t>
            </a:r>
            <a:r>
              <a:rPr lang="en-GB" sz="1900" dirty="0"/>
              <a:t>.</a:t>
            </a:r>
            <a:r>
              <a:rPr lang="en-GB" sz="1900" dirty="0">
                <a:solidFill>
                  <a:srgbClr val="0000FF"/>
                </a:solidFill>
              </a:rPr>
              <a:t> Se </a:t>
            </a:r>
            <a:r>
              <a:rPr lang="en-GB" sz="1900" dirty="0" err="1">
                <a:solidFill>
                  <a:srgbClr val="0000FF"/>
                </a:solidFill>
              </a:rPr>
              <a:t>fossimo</a:t>
            </a:r>
            <a:r>
              <a:rPr lang="en-GB" sz="1900" dirty="0">
                <a:solidFill>
                  <a:srgbClr val="0000FF"/>
                </a:solidFill>
              </a:rPr>
              <a:t> </a:t>
            </a:r>
            <a:r>
              <a:rPr lang="en-GB" sz="1900" dirty="0" err="1">
                <a:solidFill>
                  <a:srgbClr val="0000FF"/>
                </a:solidFill>
              </a:rPr>
              <a:t>capaci</a:t>
            </a:r>
            <a:r>
              <a:rPr lang="en-GB" sz="1900" dirty="0">
                <a:solidFill>
                  <a:srgbClr val="0000FF"/>
                </a:solidFill>
              </a:rPr>
              <a:t>, </a:t>
            </a:r>
            <a:r>
              <a:rPr lang="en-GB" sz="1900" dirty="0" err="1">
                <a:solidFill>
                  <a:srgbClr val="0000FF"/>
                </a:solidFill>
              </a:rPr>
              <a:t>dovremmo</a:t>
            </a:r>
            <a:r>
              <a:rPr lang="en-GB" sz="1900" dirty="0">
                <a:solidFill>
                  <a:srgbClr val="0000FF"/>
                </a:solidFill>
              </a:rPr>
              <a:t> </a:t>
            </a:r>
            <a:r>
              <a:rPr lang="en-GB" sz="1900" dirty="0" err="1">
                <a:solidFill>
                  <a:srgbClr val="0000FF"/>
                </a:solidFill>
              </a:rPr>
              <a:t>smettere</a:t>
            </a:r>
            <a:r>
              <a:rPr lang="en-GB" sz="1900" dirty="0">
                <a:solidFill>
                  <a:srgbClr val="0000FF"/>
                </a:solidFill>
              </a:rPr>
              <a:t> di  </a:t>
            </a:r>
            <a:r>
              <a:rPr lang="en-GB" sz="1900" dirty="0" err="1">
                <a:solidFill>
                  <a:srgbClr val="0000FF"/>
                </a:solidFill>
              </a:rPr>
              <a:t>usarli</a:t>
            </a:r>
            <a:r>
              <a:rPr lang="en-GB" sz="1900" dirty="0">
                <a:solidFill>
                  <a:srgbClr val="0000FF"/>
                </a:solidFill>
              </a:rPr>
              <a:t> fin da </a:t>
            </a:r>
            <a:r>
              <a:rPr lang="en-GB" sz="1900" dirty="0" err="1">
                <a:solidFill>
                  <a:srgbClr val="0000FF"/>
                </a:solidFill>
              </a:rPr>
              <a:t>subito</a:t>
            </a:r>
            <a:r>
              <a:rPr lang="en-GB" sz="1900" dirty="0">
                <a:solidFill>
                  <a:srgbClr val="0000FF"/>
                </a:solidFill>
              </a:rPr>
              <a:t>, prima </a:t>
            </a:r>
            <a:r>
              <a:rPr lang="en-GB" sz="1900" dirty="0" err="1">
                <a:solidFill>
                  <a:srgbClr val="0000FF"/>
                </a:solidFill>
              </a:rPr>
              <a:t>che</a:t>
            </a:r>
            <a:r>
              <a:rPr lang="en-GB" sz="1900" dirty="0">
                <a:solidFill>
                  <a:srgbClr val="0000FF"/>
                </a:solidFill>
              </a:rPr>
              <a:t> </a:t>
            </a:r>
            <a:r>
              <a:rPr lang="en-GB" sz="1900" dirty="0" err="1">
                <a:solidFill>
                  <a:srgbClr val="0000FF"/>
                </a:solidFill>
              </a:rPr>
              <a:t>si</a:t>
            </a:r>
            <a:r>
              <a:rPr lang="en-GB" sz="1900" dirty="0">
                <a:solidFill>
                  <a:srgbClr val="0000FF"/>
                </a:solidFill>
              </a:rPr>
              <a:t> </a:t>
            </a:r>
            <a:r>
              <a:rPr lang="en-GB" sz="1900" dirty="0" err="1">
                <a:solidFill>
                  <a:srgbClr val="0000FF"/>
                </a:solidFill>
              </a:rPr>
              <a:t>esauriscano</a:t>
            </a:r>
            <a:r>
              <a:rPr lang="en-GB" sz="1900" dirty="0">
                <a:solidFill>
                  <a:srgbClr val="0000FF"/>
                </a:solidFill>
              </a:rPr>
              <a:t>. </a:t>
            </a:r>
          </a:p>
          <a:p>
            <a:pPr>
              <a:defRPr/>
            </a:pPr>
            <a:r>
              <a:rPr lang="en-GB" sz="1900" dirty="0">
                <a:solidFill>
                  <a:srgbClr val="0000FF"/>
                </a:solidFill>
              </a:rPr>
              <a:t>Ma </a:t>
            </a:r>
            <a:r>
              <a:rPr lang="en-GB" sz="1900" dirty="0" err="1">
                <a:solidFill>
                  <a:srgbClr val="0000FF"/>
                </a:solidFill>
              </a:rPr>
              <a:t>sono</a:t>
            </a:r>
            <a:r>
              <a:rPr lang="en-GB" sz="1900" dirty="0">
                <a:solidFill>
                  <a:srgbClr val="0000FF"/>
                </a:solidFill>
              </a:rPr>
              <a:t> </a:t>
            </a:r>
            <a:r>
              <a:rPr lang="en-GB" sz="1900" dirty="0" err="1">
                <a:solidFill>
                  <a:srgbClr val="0000FF"/>
                </a:solidFill>
              </a:rPr>
              <a:t>troppo</a:t>
            </a:r>
            <a:r>
              <a:rPr lang="en-GB" sz="1900" dirty="0">
                <a:solidFill>
                  <a:srgbClr val="0000FF"/>
                </a:solidFill>
              </a:rPr>
              <a:t> </a:t>
            </a:r>
            <a:r>
              <a:rPr lang="en-GB" sz="1900" dirty="0" err="1"/>
              <a:t>comodi</a:t>
            </a:r>
            <a:r>
              <a:rPr lang="en-GB" sz="1900" dirty="0"/>
              <a:t> da </a:t>
            </a:r>
            <a:r>
              <a:rPr lang="en-GB" sz="1900" dirty="0" err="1"/>
              <a:t>usare</a:t>
            </a:r>
            <a:r>
              <a:rPr lang="en-GB" sz="1900" dirty="0"/>
              <a:t> e </a:t>
            </a:r>
            <a:r>
              <a:rPr lang="en-GB" sz="1900" dirty="0" err="1"/>
              <a:t>si</a:t>
            </a:r>
            <a:r>
              <a:rPr lang="en-GB" sz="1900" dirty="0"/>
              <a:t> continua a </a:t>
            </a:r>
            <a:r>
              <a:rPr lang="en-GB" sz="1900" dirty="0" err="1"/>
              <a:t>cercarli</a:t>
            </a:r>
            <a:r>
              <a:rPr lang="en-GB" sz="1900" dirty="0"/>
              <a:t> </a:t>
            </a:r>
            <a:r>
              <a:rPr lang="en-GB" sz="1900" dirty="0" err="1"/>
              <a:t>dappertutto</a:t>
            </a:r>
            <a:r>
              <a:rPr lang="en-GB" sz="1900" dirty="0"/>
              <a:t>. I </a:t>
            </a:r>
            <a:r>
              <a:rPr lang="en-GB" sz="1900" dirty="0" err="1"/>
              <a:t>grandi</a:t>
            </a:r>
            <a:r>
              <a:rPr lang="en-GB" sz="1900" dirty="0"/>
              <a:t> </a:t>
            </a:r>
            <a:r>
              <a:rPr lang="en-GB" sz="1900" dirty="0" err="1"/>
              <a:t>pozzi</a:t>
            </a:r>
            <a:r>
              <a:rPr lang="en-GB" sz="1900" dirty="0"/>
              <a:t> di </a:t>
            </a:r>
            <a:r>
              <a:rPr lang="en-GB" sz="1900" dirty="0" err="1"/>
              <a:t>petrolio</a:t>
            </a:r>
            <a:r>
              <a:rPr lang="en-GB" sz="1900" dirty="0"/>
              <a:t> </a:t>
            </a:r>
            <a:r>
              <a:rPr lang="en-GB" sz="1900" dirty="0" err="1"/>
              <a:t>sono</a:t>
            </a:r>
            <a:r>
              <a:rPr lang="en-GB" sz="1900" dirty="0"/>
              <a:t> in </a:t>
            </a:r>
            <a:r>
              <a:rPr lang="en-GB" sz="1900" dirty="0" err="1"/>
              <a:t>vai</a:t>
            </a:r>
            <a:r>
              <a:rPr lang="en-GB" sz="1900" dirty="0"/>
              <a:t> di </a:t>
            </a:r>
            <a:r>
              <a:rPr lang="en-GB" sz="1900" dirty="0" err="1"/>
              <a:t>esaurimento</a:t>
            </a:r>
            <a:r>
              <a:rPr lang="en-GB" sz="1900" dirty="0"/>
              <a:t>, ma </a:t>
            </a:r>
            <a:r>
              <a:rPr lang="en-GB" sz="1900" dirty="0" err="1"/>
              <a:t>si</a:t>
            </a:r>
            <a:r>
              <a:rPr lang="en-GB" sz="1900" dirty="0"/>
              <a:t> </a:t>
            </a:r>
            <a:r>
              <a:rPr lang="en-GB" sz="1900" dirty="0" err="1"/>
              <a:t>è</a:t>
            </a:r>
            <a:r>
              <a:rPr lang="en-GB" sz="1900" dirty="0"/>
              <a:t> </a:t>
            </a:r>
            <a:r>
              <a:rPr lang="en-GB" sz="1900" dirty="0" err="1"/>
              <a:t>trovato</a:t>
            </a:r>
            <a:r>
              <a:rPr lang="en-GB" sz="1900" dirty="0"/>
              <a:t> </a:t>
            </a:r>
            <a:r>
              <a:rPr lang="en-GB" sz="1900" dirty="0" err="1"/>
              <a:t>che</a:t>
            </a:r>
            <a:r>
              <a:rPr lang="en-GB" sz="1900" dirty="0"/>
              <a:t> </a:t>
            </a:r>
            <a:r>
              <a:rPr lang="en-GB" sz="1900" dirty="0" err="1"/>
              <a:t>il</a:t>
            </a:r>
            <a:r>
              <a:rPr lang="en-GB" sz="1900" dirty="0"/>
              <a:t> </a:t>
            </a:r>
            <a:r>
              <a:rPr lang="en-GB" sz="1900" dirty="0" err="1"/>
              <a:t>petrolio</a:t>
            </a:r>
            <a:r>
              <a:rPr lang="en-GB" sz="1900" dirty="0"/>
              <a:t> </a:t>
            </a:r>
            <a:r>
              <a:rPr lang="en-GB" sz="1900" dirty="0" err="1"/>
              <a:t>si</a:t>
            </a:r>
            <a:r>
              <a:rPr lang="en-GB" sz="1900" dirty="0"/>
              <a:t> </a:t>
            </a:r>
            <a:r>
              <a:rPr lang="en-GB" sz="1900" dirty="0" err="1"/>
              <a:t>può</a:t>
            </a:r>
            <a:r>
              <a:rPr lang="en-GB" sz="1900" dirty="0"/>
              <a:t> </a:t>
            </a:r>
            <a:r>
              <a:rPr lang="en-GB" sz="1900" dirty="0" err="1"/>
              <a:t>ottenere</a:t>
            </a:r>
            <a:r>
              <a:rPr lang="en-GB" sz="1900" dirty="0"/>
              <a:t> in </a:t>
            </a:r>
            <a:r>
              <a:rPr lang="en-GB" sz="1900" dirty="0" err="1"/>
              <a:t>altri</a:t>
            </a:r>
            <a:r>
              <a:rPr lang="en-GB" sz="1900" dirty="0"/>
              <a:t> </a:t>
            </a:r>
            <a:r>
              <a:rPr lang="en-GB" sz="1900" dirty="0" err="1"/>
              <a:t>modi</a:t>
            </a:r>
            <a:r>
              <a:rPr lang="en-GB" sz="1900" dirty="0"/>
              <a:t>: </a:t>
            </a:r>
            <a:r>
              <a:rPr lang="en-GB" sz="1900" dirty="0">
                <a:solidFill>
                  <a:srgbClr val="FF0000"/>
                </a:solidFill>
              </a:rPr>
              <a:t>non </a:t>
            </a:r>
            <a:r>
              <a:rPr lang="en-GB" sz="1900" dirty="0" err="1">
                <a:solidFill>
                  <a:srgbClr val="FF0000"/>
                </a:solidFill>
              </a:rPr>
              <a:t>convenzionali</a:t>
            </a:r>
            <a:endParaRPr lang="en-GB" sz="1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19993" indent="-276920"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07681" indent="-221536"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50754" indent="-221536"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93826" indent="-221536" defTabSz="913837" eaLnBrk="0" hangingPunct="0"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36899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79971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23044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6116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C94CDE1B-482F-F045-9EE4-A5103291D0D3}" type="slidenum">
              <a:rPr lang="it-IT" sz="1200">
                <a:solidFill>
                  <a:srgbClr val="000000"/>
                </a:solidFill>
                <a:latin typeface="Arial" charset="0"/>
              </a:rPr>
              <a:pPr eaLnBrk="1" hangingPunct="1">
                <a:defRPr/>
              </a:pPr>
              <a:t>9</a:t>
            </a:fld>
            <a:endParaRPr 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988" y="8685443"/>
            <a:ext cx="2971431" cy="45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98" tIns="44299" rIns="88598" bIns="44299" anchor="b"/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A06E8EC-64DF-A349-880D-7E39D86133AE}" type="slidenum">
              <a:rPr lang="it-IT" sz="1200">
                <a:solidFill>
                  <a:srgbClr val="000000"/>
                </a:solidFill>
                <a:latin typeface="Arial" charset="0"/>
              </a:rPr>
              <a:pPr algn="r" eaLnBrk="1" hangingPunct="1"/>
              <a:t>9</a:t>
            </a:fld>
            <a:endParaRPr 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988" y="8685443"/>
            <a:ext cx="2971431" cy="45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98" tIns="44299" rIns="88598" bIns="44299" anchor="b"/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4A151E1-B9B0-C544-8659-B2246FDF0CCA}" type="slidenum">
              <a:rPr lang="it-IT" sz="1200">
                <a:solidFill>
                  <a:srgbClr val="000000"/>
                </a:solidFill>
                <a:latin typeface="Arial" charset="0"/>
              </a:rPr>
              <a:pPr algn="r" eaLnBrk="1" hangingPunct="1"/>
              <a:t>9</a:t>
            </a:fld>
            <a:endParaRPr 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2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900" dirty="0">
                <a:latin typeface="Arial"/>
                <a:cs typeface="Arial"/>
              </a:rPr>
              <a:t>Se </a:t>
            </a:r>
            <a:r>
              <a:rPr lang="it-IT" sz="1900" dirty="0">
                <a:latin typeface="Arial"/>
                <a:cs typeface="Arial"/>
              </a:rPr>
              <a:t>….</a:t>
            </a:r>
          </a:p>
          <a:p>
            <a:pPr eaLnBrk="1" hangingPunct="1">
              <a:defRPr/>
            </a:pPr>
            <a:r>
              <a:rPr lang="it-IT" sz="1900" dirty="0">
                <a:latin typeface="Arial"/>
                <a:cs typeface="Arial"/>
              </a:rPr>
              <a:t>E il loro uso...</a:t>
            </a:r>
          </a:p>
          <a:p>
            <a:pPr eaLnBrk="1" hangingPunct="1">
              <a:defRPr/>
            </a:pPr>
            <a:r>
              <a:rPr lang="it-IT" sz="1900" dirty="0">
                <a:latin typeface="Arial"/>
                <a:cs typeface="Arial"/>
              </a:rPr>
              <a:t>Allora </a:t>
            </a:r>
            <a:r>
              <a:rPr lang="it-IT" sz="1900" dirty="0">
                <a:solidFill>
                  <a:srgbClr val="0000FF"/>
                </a:solidFill>
                <a:latin typeface="Arial"/>
                <a:cs typeface="Arial"/>
              </a:rPr>
              <a:t>nell’</a:t>
            </a:r>
            <a:r>
              <a:rPr lang="it-IT" sz="1900" dirty="0" err="1">
                <a:solidFill>
                  <a:srgbClr val="0000FF"/>
                </a:solidFill>
                <a:latin typeface="Arial"/>
                <a:cs typeface="Arial"/>
              </a:rPr>
              <a:t>antropocene</a:t>
            </a:r>
            <a:r>
              <a:rPr lang="it-IT" sz="19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1900" dirty="0">
                <a:latin typeface="Arial"/>
                <a:cs typeface="Arial"/>
              </a:rPr>
              <a:t>bisogna 1) consumare di meno</a:t>
            </a:r>
          </a:p>
          <a:p>
            <a:pPr eaLnBrk="1" hangingPunct="1">
              <a:defRPr/>
            </a:pPr>
            <a:r>
              <a:rPr lang="it-IT" sz="1900" dirty="0">
                <a:latin typeface="Arial"/>
                <a:cs typeface="Arial"/>
              </a:rPr>
              <a:t>2) Sviluppare forme alternative di energia</a:t>
            </a:r>
            <a:endParaRPr lang="en-US" sz="1900" dirty="0">
              <a:latin typeface="Arial"/>
              <a:cs typeface="Arial"/>
            </a:endParaRPr>
          </a:p>
          <a:p>
            <a:pPr eaLnBrk="1" hangingPunct="1">
              <a:defRPr/>
            </a:pPr>
            <a:endParaRPr lang="en-US" sz="1900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3F235-131D-734C-9951-ED3FEA41A453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8E25C-4C2A-614C-AEE8-C61C75DC2690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510CE-6CFE-B445-88F4-2F9DFBB26612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47C9A-71BA-9243-8BC4-3B39D7302994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94596-E808-FE4D-AA3C-143380ABAA10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043D3-F197-584B-80CC-1DB230C26EE3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FFA9-A0E1-D142-A789-71BA34462D65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7080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097B-3DF8-1149-A487-84621BFD34F4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57958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69930-861A-254B-82EF-17DE4C0B45B8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4641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01613-F879-D34C-B66E-EE3FF75933A0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1982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8F85-822D-8F44-A027-45FC3AA1E76E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07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5F74E-36DF-8540-8D4D-3E9400F6AA6A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1474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1890-1EB4-9D49-87DF-EF6DBC24DD02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33065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042C5-7FA8-D84D-9BE8-003BE39E884C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9392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36E48-FBEA-9B42-9D55-79FA2703A0FE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C333-06EB-7C4F-AF6D-AD92979EDB6B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48E22-7524-3442-AF35-32D4CB3D2D51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2689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C34D-CAF9-454D-AD4D-8686B79B8CE1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80961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CC6A-F182-AC4F-B7D7-300F449FACA2}" type="slidenum">
              <a:rPr lang="it-IT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90982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00BBB-8EC8-3C45-9BE6-13AF4C94795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49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B320D-6A73-EF45-9E8B-0F8F2C5E56B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67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22B25-F214-8445-A9E1-CE59542B72A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47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C95D0-3367-CE4E-8B49-C78605AB9F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5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96EF7-E568-6043-BA5A-0179602BD98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46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A0555-C9B8-0F40-ACA7-6C7DFE42818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77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C2A47-FBFB-2545-B42E-62CA943DEB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8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F3807-0680-454F-9EAA-0E71223274FA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1578B-2AB4-7041-9650-2CF63E243B27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5FF3-E24D-BF4A-AF48-D85D65B6872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40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7B1FB-D36F-F14B-9ED0-7301E1528C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63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9F347-56DD-1F4D-9951-2C57F26AFF2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8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3DAB5-7196-2243-850C-ED0CC289660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09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E8E7C-48F9-114A-90FA-63DDE73EDF3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42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C559B-8409-224E-9D9F-AFA99A81148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227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5763-7A8C-ED4A-8557-2BC14EA240F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189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D2427-B3F0-9C4E-91E5-2F19EE37E7B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307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8F58D-B14D-2C4E-BCB1-1A7E3BDD4BA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1254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909E8-36AF-1545-AAA1-76D6CE312F6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11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35DD5-D581-C644-9AEC-816C8FBB5510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6E8E1-3044-F349-9073-FF822A679DDD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DF134-41A2-0E48-B8E4-457F1FDEE57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622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2FAFC-0C8A-FC43-8E13-2B23EB61F27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614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C5DD9-8366-E948-A674-2C6960BCE10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3682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2AD41-FDF8-E442-AD72-C6959F29811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434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36824-9B1D-AD42-BA84-B1CA4096B9A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716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3D1B6-D002-D54D-80C8-E6F3B327212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400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4CBE-6127-AC49-A3FE-53AE0793B1A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E9098-9B23-3C44-8CDA-BE7C7A7BAC0D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3D8AE-7CDE-924C-B9C9-83DBCF9F01D6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64710-25A3-8243-8E0E-D82FF07331D1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94185-424D-9A47-84EF-CB4D4FB1E733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6A975-B989-5B4A-82CE-DB5777749CD9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715F4-8B65-8F43-97DA-F93B6DC141E1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7769-F18C-1D41-9BEB-7936E3D3A240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3B43B-905F-C247-8150-3D5FC2574A1F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56D02-5BF6-304E-BD95-3736432093C7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1EFAE-AD4F-274A-A85B-5D8B87996DF8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8CA564D-ED44-8F48-89E4-F454B470153A}" type="datetime1">
              <a:rPr lang="en-US"/>
              <a:pPr>
                <a:defRPr/>
              </a:pPr>
              <a:t>13/08/15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5A9A2A7-BB09-FD47-9CB4-6E33A8694ED3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algn="ctr">
              <a:defRPr/>
            </a:pPr>
            <a:endParaRPr lang="it-IT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622C0C4B-45DC-314C-BA9B-E36BABB5CF9A}" type="slidenum">
              <a:rPr lang="it-IT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0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22148B74-CB9F-5B43-BAE3-3EC47FCAA3EA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pPr eaLnBrk="0" hangingPunct="0"/>
              <a:t>‹n.›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5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2" charset="-128"/>
          <a:cs typeface="ＭＳ Ｐゴシック" pitchFamily="-10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2" charset="-128"/>
          <a:cs typeface="ＭＳ Ｐゴシック" pitchFamily="-10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2" charset="-128"/>
          <a:cs typeface="ＭＳ Ｐゴシック" pitchFamily="-10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2" charset="-128"/>
          <a:cs typeface="ＭＳ Ｐゴシック" pitchFamily="-10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2" charset="-128"/>
          <a:cs typeface="ＭＳ Ｐゴシック" pitchFamily="-10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2" charset="-128"/>
          <a:cs typeface="ＭＳ Ｐゴシック" pitchFamily="-10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6250859-C004-B746-88FF-BB44F60EAA91}" type="slidenum">
              <a:rPr lang="it-IT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1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1FDC6D-E3AF-6F40-8950-6EFEAA5BB540}" type="slidenum"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pPr>
                <a:defRPr/>
              </a:pPr>
              <a:t>‹n.›</a:t>
            </a:fld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2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9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endParaRPr lang="it-IT" dirty="0">
              <a:latin typeface="Comic Sans MS" charset="0"/>
            </a:endParaRPr>
          </a:p>
          <a:p>
            <a:pPr algn="ctr"/>
            <a:r>
              <a:rPr lang="it-IT" dirty="0">
                <a:latin typeface="Comic Sans MS" charset="0"/>
              </a:rPr>
              <a:t>Club G. Dossetti</a:t>
            </a:r>
          </a:p>
          <a:p>
            <a:pPr algn="ctr"/>
            <a:r>
              <a:rPr lang="it-IT" sz="3200" dirty="0">
                <a:solidFill>
                  <a:srgbClr val="FF0000"/>
                </a:solidFill>
                <a:latin typeface="Comic Sans MS" charset="0"/>
              </a:rPr>
              <a:t>Scuola della Pace</a:t>
            </a:r>
          </a:p>
          <a:p>
            <a:pPr algn="ctr"/>
            <a:r>
              <a:rPr lang="it-IT" dirty="0">
                <a:latin typeface="Comic Sans MS" charset="0"/>
              </a:rPr>
              <a:t>Sovere, 9</a:t>
            </a:r>
            <a:r>
              <a:rPr lang="it-IT" dirty="0" smtClean="0">
                <a:latin typeface="Comic Sans MS" charset="0"/>
              </a:rPr>
              <a:t>-15 agosto 2015</a:t>
            </a:r>
            <a:endParaRPr lang="it-IT" dirty="0">
              <a:latin typeface="Comic Sans MS" charset="0"/>
            </a:endParaRPr>
          </a:p>
          <a:p>
            <a:pPr algn="ctr"/>
            <a:endParaRPr lang="it-IT" dirty="0">
              <a:latin typeface="Comic Sans MS" charset="0"/>
            </a:endParaRPr>
          </a:p>
          <a:p>
            <a:pPr algn="ctr"/>
            <a:r>
              <a:rPr lang="it-IT" sz="3200" dirty="0" smtClean="0">
                <a:solidFill>
                  <a:srgbClr val="0000FF"/>
                </a:solidFill>
                <a:latin typeface="Comic Sans MS" charset="0"/>
              </a:rPr>
              <a:t>Noi e gli altri. L’ISIS</a:t>
            </a:r>
            <a:endParaRPr lang="it-IT" sz="3200" dirty="0">
              <a:latin typeface="Comic Sans MS" charset="0"/>
            </a:endParaRPr>
          </a:p>
          <a:p>
            <a:pPr algn="ctr"/>
            <a:endParaRPr lang="it-IT" dirty="0" smtClean="0">
              <a:latin typeface="Comic Sans MS" charset="0"/>
            </a:endParaRPr>
          </a:p>
          <a:p>
            <a:pPr algn="ctr"/>
            <a:r>
              <a:rPr lang="it-IT" dirty="0" smtClean="0">
                <a:latin typeface="Comic Sans MS" charset="0"/>
              </a:rPr>
              <a:t>--------------------</a:t>
            </a:r>
          </a:p>
          <a:p>
            <a:pPr algn="ctr"/>
            <a:endParaRPr lang="it-IT" dirty="0">
              <a:latin typeface="Comic Sans MS" charset="0"/>
            </a:endParaRPr>
          </a:p>
          <a:p>
            <a:pPr algn="ctr"/>
            <a:r>
              <a:rPr lang="it-IT" sz="3200" dirty="0" smtClean="0">
                <a:solidFill>
                  <a:srgbClr val="0000FF"/>
                </a:solidFill>
                <a:latin typeface="Comic Sans MS" charset="0"/>
              </a:rPr>
              <a:t>Il ruolo del petrolio e del gas</a:t>
            </a:r>
          </a:p>
          <a:p>
            <a:pPr algn="ctr"/>
            <a:r>
              <a:rPr lang="it-IT" dirty="0" smtClean="0">
                <a:latin typeface="Comic Sans MS" charset="0"/>
              </a:rPr>
              <a:t>Vincenzo Balzani</a:t>
            </a:r>
            <a:endParaRPr lang="it-IT" dirty="0">
              <a:latin typeface="Comic Sans MS" charset="0"/>
            </a:endParaRPr>
          </a:p>
          <a:p>
            <a:pPr algn="ctr"/>
            <a:r>
              <a:rPr lang="it-IT" dirty="0">
                <a:latin typeface="Comic Sans MS" charset="0"/>
              </a:rPr>
              <a:t>Dipartimento di Chimica Giacomo </a:t>
            </a:r>
            <a:r>
              <a:rPr lang="it-IT" dirty="0" err="1">
                <a:latin typeface="Comic Sans MS" charset="0"/>
              </a:rPr>
              <a:t>Ciamician</a:t>
            </a:r>
            <a:endParaRPr lang="it-IT" dirty="0">
              <a:latin typeface="Comic Sans MS" charset="0"/>
            </a:endParaRPr>
          </a:p>
          <a:p>
            <a:pPr algn="ctr"/>
            <a:r>
              <a:rPr lang="it-IT" dirty="0">
                <a:latin typeface="Comic Sans MS" charset="0"/>
              </a:rPr>
              <a:t>Università di Bologna</a:t>
            </a:r>
          </a:p>
          <a:p>
            <a:pPr algn="ctr"/>
            <a:endParaRPr lang="it-IT" dirty="0">
              <a:latin typeface="Comic Sans MS" charset="0"/>
            </a:endParaRPr>
          </a:p>
          <a:p>
            <a:pPr algn="ctr"/>
            <a:endParaRPr lang="it-IT" dirty="0">
              <a:latin typeface="Comic Sans MS" charset="0"/>
            </a:endParaRPr>
          </a:p>
          <a:p>
            <a:pPr algn="ctr"/>
            <a:r>
              <a:rPr lang="it-IT" dirty="0" smtClean="0">
                <a:latin typeface="Comic Sans MS" charset="0"/>
              </a:rPr>
              <a:t>Sovere, 13 agosto 2015</a:t>
            </a:r>
            <a:endParaRPr lang="it-IT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530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30632" y="-150248"/>
            <a:ext cx="655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Potere calorifico</a:t>
            </a:r>
          </a:p>
          <a:p>
            <a:pPr algn="ctr"/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 dei combustibili fossili</a:t>
            </a:r>
            <a:endParaRPr lang="it-IT" sz="3200" b="1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65053" y="1405960"/>
            <a:ext cx="655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Carbone: C + O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  CO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2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       </a:t>
            </a:r>
          </a:p>
          <a:p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      32.8 </a:t>
            </a:r>
            <a:r>
              <a:rPr lang="it-IT" sz="3200" dirty="0" err="1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kJ</a:t>
            </a:r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/g</a:t>
            </a:r>
            <a:endParaRPr lang="it-IT" sz="3200" b="1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7199" y="3029016"/>
            <a:ext cx="83432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32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P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etrolio: 2 C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8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H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18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 + 25 O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  16 CO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2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+ 18 H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2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O</a:t>
            </a:r>
          </a:p>
          <a:p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       </a:t>
            </a:r>
            <a:r>
              <a:rPr lang="it-IT" sz="32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</a:t>
            </a:r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47.8 </a:t>
            </a:r>
            <a:r>
              <a:rPr lang="it-IT" sz="3200" dirty="0" err="1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kJ</a:t>
            </a:r>
            <a:r>
              <a:rPr lang="it-IT" sz="32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/</a:t>
            </a:r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g</a:t>
            </a:r>
            <a:endParaRPr lang="it-IT" sz="3200" b="1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52636" y="4702208"/>
            <a:ext cx="83432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Metano: CH</a:t>
            </a:r>
            <a:r>
              <a:rPr lang="it-IT" sz="3200" baseline="-25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4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 + 2 O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  CO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2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+ 2 H</a:t>
            </a:r>
            <a:r>
              <a:rPr lang="it-IT" sz="3200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2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O</a:t>
            </a:r>
          </a:p>
          <a:p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       </a:t>
            </a:r>
            <a:r>
              <a:rPr lang="it-IT" sz="32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</a:t>
            </a:r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55.6  </a:t>
            </a:r>
            <a:r>
              <a:rPr lang="it-IT" sz="3200" dirty="0" err="1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kJ</a:t>
            </a:r>
            <a:r>
              <a:rPr lang="it-IT" sz="32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/</a:t>
            </a:r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g</a:t>
            </a:r>
            <a:endParaRPr lang="it-IT" sz="3200" b="1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708" y="6203821"/>
            <a:ext cx="9127291" cy="58477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32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CO</a:t>
            </a:r>
            <a:r>
              <a:rPr lang="it-IT" sz="3200" baseline="-25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2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(anidride carbonica): il più importante “gas serra”</a:t>
            </a:r>
            <a:endParaRPr lang="it-IT" sz="3200" b="1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 rot="20198200">
            <a:off x="223750" y="1986132"/>
            <a:ext cx="870632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Il carbone è il più inquinante, il meno energetico, il più difficile da trasportare e da utilizzare dei combustibili fossili</a:t>
            </a:r>
            <a:endParaRPr lang="it-IT" sz="3200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71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593" y="100266"/>
            <a:ext cx="6249165" cy="5564944"/>
          </a:xfrm>
          <a:prstGeom prst="rect">
            <a:avLst/>
          </a:prstGeom>
        </p:spPr>
      </p:pic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0" y="5746371"/>
            <a:ext cx="9144000" cy="107721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Il carbone è il più inquinante dei combustibili fossili. Petrolio e gas sono anche più “comodi”</a:t>
            </a:r>
            <a:endParaRPr lang="it-IT" sz="3200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4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2"/>
          <p:cNvSpPr txBox="1">
            <a:spLocks noChangeArrowheads="1"/>
          </p:cNvSpPr>
          <p:nvPr/>
        </p:nvSpPr>
        <p:spPr bwMode="auto">
          <a:xfrm>
            <a:off x="1030632" y="126751"/>
            <a:ext cx="655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Petrolio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, migliaia di barili al giorno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0381" y="696842"/>
            <a:ext cx="4244086" cy="67403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Produzione</a:t>
            </a:r>
          </a:p>
          <a:p>
            <a:endParaRPr lang="it-IT" sz="2800" dirty="0" smtClean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M</a:t>
            </a:r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ondo		 88.637 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Stati Uniti		  11.644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Arabia </a:t>
            </a:r>
            <a:r>
              <a:rPr lang="it-IT" sz="2800" dirty="0" err="1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Saud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.	             11.505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Russia		             10.838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Canada	               4.292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Cina			    4.246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Emirati                         3.712</a:t>
            </a:r>
          </a:p>
          <a:p>
            <a:r>
              <a:rPr lang="it-IT" sz="2800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Iran                               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3.614</a:t>
            </a:r>
          </a:p>
          <a:p>
            <a:r>
              <a:rPr lang="it-IT" sz="2800" dirty="0" err="1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Irak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                               3.285                  Kuwait                         3.123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Messico                       2.784</a:t>
            </a:r>
            <a:endParaRPr lang="it-IT" sz="2800" dirty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solidFill>
                  <a:srgbClr val="FF66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Italia                      121</a:t>
            </a:r>
          </a:p>
          <a:p>
            <a:r>
              <a:rPr lang="it-IT" sz="32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			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81047" y="698147"/>
            <a:ext cx="4244086" cy="827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	C</a:t>
            </a:r>
            <a:r>
              <a:rPr lang="it-IT" sz="2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onsumo</a:t>
            </a:r>
            <a:r>
              <a:rPr lang="it-IT" sz="28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		</a:t>
            </a:r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Mondo	          92.086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Stati Uniti                19.035</a:t>
            </a:r>
            <a:endParaRPr lang="it-IT" sz="2800" dirty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Cina                          11.056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Giappone                   4.228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India                            3.846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Brasile                         3.229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Russia                          3.196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Arabia </a:t>
            </a:r>
            <a:r>
              <a:rPr lang="it-IT" sz="2800" dirty="0" err="1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Saud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.               3.185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Corea Sud                   2.456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Germania                    2.371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Canada                        2.371</a:t>
            </a:r>
          </a:p>
          <a:p>
            <a:r>
              <a:rPr lang="it-IT" sz="2800" dirty="0" smtClean="0">
                <a:solidFill>
                  <a:srgbClr val="FF6600"/>
                </a:solidFill>
                <a:latin typeface="Calibri"/>
                <a:ea typeface="ＭＳ Ｐゴシック" charset="0"/>
                <a:cs typeface="Calibri"/>
              </a:rPr>
              <a:t>Italia                             1.200</a:t>
            </a:r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			</a:t>
            </a:r>
            <a:r>
              <a:rPr lang="it-IT" sz="2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2747737" y="2096443"/>
            <a:ext cx="1637160" cy="89492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4661812" y="2833758"/>
            <a:ext cx="1704318" cy="144439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762065" y="5089883"/>
            <a:ext cx="1938243" cy="89492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-902286" y="6270877"/>
            <a:ext cx="11512501" cy="65378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33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2"/>
          <p:cNvSpPr txBox="1">
            <a:spLocks noChangeArrowheads="1"/>
          </p:cNvSpPr>
          <p:nvPr/>
        </p:nvSpPr>
        <p:spPr bwMode="auto">
          <a:xfrm>
            <a:off x="1030632" y="126751"/>
            <a:ext cx="655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Gas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, miliardi di  metri cubi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0381" y="758397"/>
            <a:ext cx="4244086" cy="6617197"/>
          </a:xfrm>
          <a:prstGeom prst="rect">
            <a:avLst/>
          </a:prstGeom>
          <a:solidFill>
            <a:srgbClr val="EEF9F4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Produzione</a:t>
            </a:r>
          </a:p>
          <a:p>
            <a:endParaRPr lang="it-IT" sz="2800" dirty="0" smtClean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M</a:t>
            </a:r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ondo	             3.460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Stati Uniti		     798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Russia		                 579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Qatar                              177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Iran                                 172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Canada</a:t>
            </a:r>
            <a:r>
              <a:rPr lang="it-IT" sz="2800" dirty="0">
                <a:latin typeface="Calibri"/>
                <a:ea typeface="ＭＳ Ｐゴシック" charset="0"/>
                <a:cs typeface="Calibri"/>
              </a:rPr>
              <a:t>	                 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162</a:t>
            </a:r>
          </a:p>
          <a:p>
            <a:r>
              <a:rPr lang="it-IT" sz="2800" dirty="0">
                <a:latin typeface="Calibri"/>
                <a:ea typeface="ＭＳ Ｐゴシック" charset="0"/>
                <a:cs typeface="Calibri"/>
              </a:rPr>
              <a:t>Cina			      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134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Norvegia                        109</a:t>
            </a:r>
          </a:p>
          <a:p>
            <a:r>
              <a:rPr lang="it-IT" sz="2800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Arabia  </a:t>
            </a:r>
            <a:r>
              <a:rPr lang="it-IT" sz="2800" dirty="0" err="1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Saud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.                 108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Algeria                              83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Malesia                             66</a:t>
            </a:r>
            <a:endParaRPr lang="it-IT" sz="2800" dirty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solidFill>
                  <a:srgbClr val="FF66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Italia                         6</a:t>
            </a:r>
            <a:r>
              <a:rPr lang="it-IT" sz="32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			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99914" y="698148"/>
            <a:ext cx="4244086" cy="827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	C</a:t>
            </a:r>
            <a:r>
              <a:rPr lang="it-IT" sz="2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onsumo</a:t>
            </a:r>
            <a:r>
              <a:rPr lang="it-IT" sz="28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		</a:t>
            </a:r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Mondo	          3.393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Stati Uniti                  759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Russia                         409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Cina                             185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Iran                              170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Giappone                    112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Qatar                           108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Arabia </a:t>
            </a:r>
            <a:r>
              <a:rPr lang="it-IT" sz="2800" dirty="0" err="1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Saud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.               108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Canada                         104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Messico                          86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Germania                       71</a:t>
            </a:r>
          </a:p>
          <a:p>
            <a:r>
              <a:rPr lang="it-IT" sz="2800" dirty="0" smtClean="0">
                <a:solidFill>
                  <a:srgbClr val="FF6600"/>
                </a:solidFill>
                <a:latin typeface="Calibri"/>
                <a:ea typeface="ＭＳ Ｐゴシック" charset="0"/>
                <a:cs typeface="Calibri"/>
              </a:rPr>
              <a:t>Italia                                57</a:t>
            </a:r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			</a:t>
            </a:r>
            <a:r>
              <a:rPr lang="it-IT" sz="2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762065" y="3693245"/>
            <a:ext cx="1938243" cy="65378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814211" y="5767525"/>
            <a:ext cx="1938243" cy="65378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-902286" y="6270877"/>
            <a:ext cx="11512501" cy="65378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79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2"/>
          <p:cNvSpPr txBox="1">
            <a:spLocks noChangeArrowheads="1"/>
          </p:cNvSpPr>
          <p:nvPr/>
        </p:nvSpPr>
        <p:spPr bwMode="auto">
          <a:xfrm>
            <a:off x="1030632" y="126751"/>
            <a:ext cx="655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Petrolio  </a:t>
            </a:r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riserve</a:t>
            </a:r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0380" y="758397"/>
            <a:ext cx="7869939" cy="661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8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in miliardi di 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barili                           %</a:t>
            </a:r>
            <a:endParaRPr lang="it-IT" sz="28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 smtClean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M</a:t>
            </a:r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ondo		1.700			100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Venezuela                   298	                         17.5		  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Arabia </a:t>
            </a:r>
            <a:r>
              <a:rPr lang="it-IT" sz="2800" dirty="0" err="1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Saud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.	               267                          15.7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Canada	               172		              10.1	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Iran                               157			   9.2</a:t>
            </a:r>
          </a:p>
          <a:p>
            <a:r>
              <a:rPr lang="it-IT" sz="2800" dirty="0" err="1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Irak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                               150                           8.8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Russia</a:t>
            </a:r>
            <a:r>
              <a:rPr lang="it-IT" sz="2800" dirty="0">
                <a:latin typeface="Calibri"/>
                <a:ea typeface="ＭＳ Ｐゴシック" charset="0"/>
                <a:cs typeface="Calibri"/>
              </a:rPr>
              <a:t>		               103                           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6.0               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Kuwait                          101                           5.9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Emirati                           91                            5.3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Libia                                48                            2.8</a:t>
            </a:r>
            <a:endParaRPr lang="it-IT" sz="2800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ＭＳ Ｐゴシック" charset="0"/>
              </a:rPr>
              <a:t>Nigeria                           37		                2.1</a:t>
            </a:r>
          </a:p>
          <a:p>
            <a:r>
              <a:rPr lang="it-IT" sz="2800" dirty="0" smtClean="0">
                <a:solidFill>
                  <a:srgbClr val="FF6600"/>
                </a:solidFill>
                <a:latin typeface="+mn-lt"/>
                <a:ea typeface="ＭＳ Ｐゴシック" charset="0"/>
                <a:cs typeface="ＭＳ Ｐゴシック" charset="0"/>
              </a:rPr>
              <a:t>Italia                                 0.6                          --</a:t>
            </a:r>
          </a:p>
          <a:p>
            <a:r>
              <a:rPr lang="it-IT" sz="32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9249697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2"/>
          <p:cNvSpPr txBox="1">
            <a:spLocks noChangeArrowheads="1"/>
          </p:cNvSpPr>
          <p:nvPr/>
        </p:nvSpPr>
        <p:spPr bwMode="auto">
          <a:xfrm>
            <a:off x="1030632" y="126751"/>
            <a:ext cx="655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Gas naturale </a:t>
            </a:r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riserve</a:t>
            </a:r>
            <a:endParaRPr lang="it-IT" sz="28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0380" y="758399"/>
            <a:ext cx="7869939" cy="661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  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in </a:t>
            </a:r>
            <a:r>
              <a:rPr lang="it-IT" sz="28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miliardi di 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mc                              %</a:t>
            </a:r>
            <a:endParaRPr lang="it-IT" sz="28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 smtClean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M</a:t>
            </a:r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ondo		187.100	</a:t>
            </a:r>
            <a:r>
              <a:rPr lang="it-IT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        100</a:t>
            </a:r>
          </a:p>
          <a:p>
            <a:r>
              <a:rPr lang="it-IT" sz="2800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Iran                               34.000	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          18.2 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Russia</a:t>
            </a:r>
            <a:r>
              <a:rPr lang="it-IT" sz="2800" dirty="0">
                <a:latin typeface="Calibri"/>
                <a:ea typeface="ＭＳ Ｐゴシック" charset="0"/>
                <a:cs typeface="Calibri"/>
              </a:rPr>
              <a:t>		               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32.600                 17.4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Qatar                            24.500                 13.1</a:t>
            </a:r>
            <a:endParaRPr lang="it-IT" sz="2800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Turkmenistan           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   17.500                   9.3</a:t>
            </a:r>
            <a:endParaRPr lang="it-IT" sz="2800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latin typeface="Calibri"/>
                <a:ea typeface="ＭＳ Ｐゴシック" charset="0"/>
                <a:cs typeface="Calibri"/>
              </a:rPr>
              <a:t>Stati  Uniti 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                     9.800                   5.2</a:t>
            </a:r>
            <a:endParaRPr lang="it-IT" sz="2800" dirty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Arabia </a:t>
            </a:r>
            <a:r>
              <a:rPr lang="it-IT" sz="2800" dirty="0" err="1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Saud</a:t>
            </a:r>
            <a:r>
              <a:rPr lang="it-IT" sz="2800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.	              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    8.200                   4.4 </a:t>
            </a:r>
            <a:endParaRPr lang="it-IT" sz="2800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Emirati 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                           6.100                   3.3</a:t>
            </a:r>
            <a:endParaRPr lang="it-IT" sz="2800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Venezuela                      5.600                   3.0	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Nigeria                            5.100                   2.7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Algeria                            4.500                   2.4</a:t>
            </a:r>
          </a:p>
          <a:p>
            <a:r>
              <a:rPr lang="it-IT" sz="2800" dirty="0" smtClean="0">
                <a:solidFill>
                  <a:srgbClr val="FF66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Italia                          50               --</a:t>
            </a:r>
          </a:p>
          <a:p>
            <a:r>
              <a:rPr lang="it-IT" sz="32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			</a:t>
            </a: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-1420265" y="2115147"/>
            <a:ext cx="9657803" cy="131072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20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b="10294"/>
          <a:stretch>
            <a:fillRect/>
          </a:stretch>
        </p:blipFill>
        <p:spPr bwMode="auto">
          <a:xfrm>
            <a:off x="1" y="1173725"/>
            <a:ext cx="3851919" cy="203925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" descr="Figure04.0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3809712"/>
            <a:ext cx="4965130" cy="271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741874"/>
            <a:ext cx="1584175" cy="54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3175" y="3100898"/>
            <a:ext cx="3272681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Petrolio 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convenzionale</a:t>
            </a:r>
            <a:endParaRPr lang="en-US" sz="2400" dirty="0">
              <a:solidFill>
                <a:srgbClr val="FF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36512" y="6413326"/>
            <a:ext cx="3624337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Petrolio 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non-convenzionale</a:t>
            </a:r>
            <a:endParaRPr lang="en-US" sz="2400" dirty="0">
              <a:solidFill>
                <a:srgbClr val="FF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80111" y="6309320"/>
            <a:ext cx="3624337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Petrolio 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in acque profonde</a:t>
            </a:r>
            <a:endParaRPr lang="en-US" sz="2400" dirty="0">
              <a:solidFill>
                <a:srgbClr val="FF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95590" y="15007"/>
            <a:ext cx="345230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Il costo del petrolio</a:t>
            </a:r>
            <a:endParaRPr lang="en-GB" sz="2400" dirty="0" smtClean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50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8-11 a 17.38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96" y="116981"/>
            <a:ext cx="9047584" cy="674101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54512" y="2348576"/>
            <a:ext cx="7501512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-------------------------------------------</a:t>
            </a:r>
            <a:endParaRPr lang="en-US" sz="3200" dirty="0">
              <a:solidFill>
                <a:srgbClr val="00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21094" y="3802520"/>
            <a:ext cx="7501512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-------------------------------------------</a:t>
            </a:r>
            <a:endParaRPr lang="en-US" sz="3200" dirty="0">
              <a:solidFill>
                <a:srgbClr val="00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5400000">
            <a:off x="6297909" y="4861878"/>
            <a:ext cx="467926" cy="2141446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Immagine 5" descr="Schermata 2015-02-28 a 20.56.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133" y="-19329"/>
            <a:ext cx="2933134" cy="25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1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3528" y="1628800"/>
            <a:ext cx="8640960" cy="4320479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3568" y="3140968"/>
            <a:ext cx="1800200" cy="1296143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5" name="Connettore 2 4"/>
          <p:cNvCxnSpPr>
            <a:cxnSpLocks noChangeShapeType="1"/>
          </p:cNvCxnSpPr>
          <p:nvPr/>
        </p:nvCxnSpPr>
        <p:spPr bwMode="auto">
          <a:xfrm>
            <a:off x="2627784" y="3789040"/>
            <a:ext cx="1080120" cy="0"/>
          </a:xfrm>
          <a:prstGeom prst="straightConnector1">
            <a:avLst/>
          </a:prstGeom>
          <a:noFill/>
          <a:ln w="57150" cap="rnd" cmpd="sng">
            <a:solidFill>
              <a:srgbClr val="2F35D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779912" y="3140968"/>
            <a:ext cx="1584176" cy="1296143"/>
          </a:xfrm>
          <a:prstGeom prst="rect">
            <a:avLst/>
          </a:prstGeom>
          <a:noFill/>
          <a:ln w="76200" cmpd="sng">
            <a:solidFill>
              <a:srgbClr val="2F35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04248" y="1916832"/>
            <a:ext cx="1944216" cy="792087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732240" y="3356992"/>
            <a:ext cx="2016224" cy="936104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76256" y="4725144"/>
            <a:ext cx="1872208" cy="864096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>
            <a:off x="5508104" y="3861048"/>
            <a:ext cx="1152128" cy="0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2 10"/>
          <p:cNvCxnSpPr>
            <a:cxnSpLocks noChangeShapeType="1"/>
          </p:cNvCxnSpPr>
          <p:nvPr/>
        </p:nvCxnSpPr>
        <p:spPr bwMode="auto">
          <a:xfrm flipV="1">
            <a:off x="5508104" y="2420888"/>
            <a:ext cx="1304528" cy="936104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2 12"/>
          <p:cNvCxnSpPr>
            <a:cxnSpLocks noChangeShapeType="1"/>
          </p:cNvCxnSpPr>
          <p:nvPr/>
        </p:nvCxnSpPr>
        <p:spPr bwMode="auto">
          <a:xfrm>
            <a:off x="5580112" y="4365104"/>
            <a:ext cx="1152128" cy="936104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827584" y="3429000"/>
            <a:ext cx="158417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Fonte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energia</a:t>
            </a: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851920" y="3429000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ricavata</a:t>
            </a:r>
            <a:endParaRPr lang="en-US" sz="2400" dirty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092280" y="1988840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>
                <a:solidFill>
                  <a:srgbClr val="008000"/>
                </a:solidFill>
                <a:latin typeface="Comic Sans MS" charset="0"/>
              </a:rPr>
              <a:t>b</a:t>
            </a: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isogni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primari</a:t>
            </a:r>
            <a:endParaRPr lang="en-US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092280" y="5013176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crescita</a:t>
            </a:r>
            <a:endParaRPr lang="en-US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10629" y="170637"/>
            <a:ext cx="8397875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2800" dirty="0" smtClean="0">
                <a:solidFill>
                  <a:srgbClr val="FF0000"/>
                </a:solidFill>
              </a:rPr>
              <a:t>EROI</a:t>
            </a:r>
            <a:r>
              <a:rPr lang="en-US" sz="2800" dirty="0" smtClean="0">
                <a:solidFill>
                  <a:prstClr val="black"/>
                </a:solidFill>
              </a:rPr>
              <a:t> :  </a:t>
            </a: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prstClr val="black"/>
                </a:solidFill>
              </a:rPr>
              <a:t>nergy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eturn </a:t>
            </a:r>
            <a:r>
              <a:rPr lang="en-US" sz="2800" dirty="0" smtClean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n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prstClr val="black"/>
                </a:solidFill>
              </a:rPr>
              <a:t>nvestment</a:t>
            </a:r>
          </a:p>
          <a:p>
            <a:pPr lvl="1" algn="just"/>
            <a:r>
              <a:rPr lang="it-IT" sz="2800" dirty="0" smtClean="0">
                <a:solidFill>
                  <a:prstClr val="black"/>
                </a:solidFill>
              </a:rPr>
              <a:t>            (e</a:t>
            </a:r>
            <a:r>
              <a:rPr lang="en-US" sz="2800" dirty="0" err="1" smtClean="0">
                <a:solidFill>
                  <a:prstClr val="black"/>
                </a:solidFill>
              </a:rPr>
              <a:t>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ricavata</a:t>
            </a:r>
            <a:r>
              <a:rPr lang="en-US" sz="2800" dirty="0" smtClean="0">
                <a:solidFill>
                  <a:prstClr val="black"/>
                </a:solidFill>
              </a:rPr>
              <a:t> : </a:t>
            </a:r>
            <a:r>
              <a:rPr lang="en-US" sz="2800" dirty="0" err="1" smtClean="0">
                <a:solidFill>
                  <a:prstClr val="black"/>
                </a:solidFill>
              </a:rPr>
              <a:t>energia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spesa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059832" y="6948680"/>
            <a:ext cx="2376264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EROI   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267744" y="393305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148064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300464" y="32762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5452864" y="421237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6804248" y="3429000"/>
            <a:ext cx="25922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      usi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discrezionali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8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4" grpId="0" animBg="1"/>
      <p:bldP spid="38" grpId="0"/>
      <p:bldP spid="39" grpId="0"/>
      <p:bldP spid="40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b="10294"/>
          <a:stretch>
            <a:fillRect/>
          </a:stretch>
        </p:blipFill>
        <p:spPr bwMode="auto">
          <a:xfrm>
            <a:off x="1" y="1173725"/>
            <a:ext cx="3851919" cy="203925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" descr="Figure04.0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3809712"/>
            <a:ext cx="4965130" cy="271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741874"/>
            <a:ext cx="1584175" cy="54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3175" y="3100898"/>
            <a:ext cx="3272681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Petrolio 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convenzionale</a:t>
            </a:r>
            <a:endParaRPr lang="en-US" sz="2400" dirty="0">
              <a:solidFill>
                <a:srgbClr val="FF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36512" y="6413326"/>
            <a:ext cx="3624337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Petrolio 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non-convenzionale</a:t>
            </a:r>
            <a:endParaRPr lang="en-US" sz="2400" dirty="0">
              <a:solidFill>
                <a:srgbClr val="FF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80111" y="6309320"/>
            <a:ext cx="3624337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Petrolio 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</a:rPr>
              <a:t>in acque profonde</a:t>
            </a:r>
            <a:endParaRPr lang="en-US" sz="2400" dirty="0">
              <a:solidFill>
                <a:srgbClr val="FF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59632" y="15007"/>
            <a:ext cx="619268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EROI: energia ricavata / energia spesa</a:t>
            </a:r>
            <a:endParaRPr lang="en-GB" sz="2400" dirty="0" smtClean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832006" y="3573016"/>
            <a:ext cx="988466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it-IT" sz="24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5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: 1</a:t>
            </a:r>
            <a:endParaRPr lang="en-GB" sz="2400" dirty="0" smtClean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987824" y="4941168"/>
            <a:ext cx="988466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it-IT" sz="24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: 1</a:t>
            </a:r>
            <a:endParaRPr lang="en-GB" sz="2400" dirty="0" smtClean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843808" y="2276872"/>
            <a:ext cx="988466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it-IT" sz="24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4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0 : 1</a:t>
            </a:r>
            <a:endParaRPr lang="en-GB" sz="2400" dirty="0" smtClean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0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1222375" y="73025"/>
            <a:ext cx="64055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4800" smtClean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vivere</a:t>
            </a:r>
            <a:r>
              <a:rPr lang="it-IT" sz="4800" smtClean="0">
                <a:solidFill>
                  <a:srgbClr val="3333CC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4800" smtClean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=</a:t>
            </a:r>
            <a:r>
              <a:rPr lang="it-IT" sz="4800" smtClean="0">
                <a:solidFill>
                  <a:srgbClr val="3333CC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4800" smtClean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usare energia</a:t>
            </a:r>
          </a:p>
        </p:txBody>
      </p:sp>
      <p:sp>
        <p:nvSpPr>
          <p:cNvPr id="4782084" name="Rectangle 4"/>
          <p:cNvSpPr>
            <a:spLocks noChangeArrowheads="1"/>
          </p:cNvSpPr>
          <p:nvPr/>
        </p:nvSpPr>
        <p:spPr bwMode="auto">
          <a:xfrm>
            <a:off x="2124075" y="1412875"/>
            <a:ext cx="4968875" cy="4419600"/>
          </a:xfrm>
          <a:prstGeom prst="rect">
            <a:avLst/>
          </a:prstGeom>
          <a:gradFill rotWithShape="1">
            <a:gsLst>
              <a:gs pos="0">
                <a:srgbClr val="FFFF00">
                  <a:alpha val="49001"/>
                </a:srgbClr>
              </a:gs>
              <a:gs pos="100000">
                <a:srgbClr val="FFFF27">
                  <a:alpha val="50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 sz="8000" smtClean="0">
              <a:solidFill>
                <a:srgbClr val="FF3300"/>
              </a:solidFill>
              <a:latin typeface="Comic Sans MS" charset="0"/>
              <a:cs typeface="Times New Roman" charset="0"/>
            </a:endParaRPr>
          </a:p>
          <a:p>
            <a:pPr algn="ctr"/>
            <a:r>
              <a:rPr lang="it-IT" sz="8000" smtClean="0">
                <a:solidFill>
                  <a:srgbClr val="FF3300"/>
                </a:solidFill>
                <a:latin typeface="Comic Sans MS" charset="0"/>
                <a:cs typeface="Times New Roman" charset="0"/>
              </a:rPr>
              <a:t>Energia</a:t>
            </a:r>
          </a:p>
          <a:p>
            <a:pPr algn="ctr"/>
            <a:endParaRPr lang="it-IT" sz="8000" smtClean="0">
              <a:solidFill>
                <a:srgbClr val="FF3300"/>
              </a:solidFill>
              <a:latin typeface="Comic Sans MS" charset="0"/>
              <a:cs typeface="Times New Roman" charset="0"/>
            </a:endParaRPr>
          </a:p>
          <a:p>
            <a:endParaRPr lang="it-IT" sz="4400" smtClean="0">
              <a:solidFill>
                <a:srgbClr val="FF3300"/>
              </a:solidFill>
              <a:latin typeface="Comic Sans MS" charset="0"/>
              <a:cs typeface="Times New Roman" charset="0"/>
            </a:endParaRPr>
          </a:p>
        </p:txBody>
      </p:sp>
      <p:sp>
        <p:nvSpPr>
          <p:cNvPr id="4782085" name="Rectangle 5"/>
          <p:cNvSpPr>
            <a:spLocks noChangeArrowheads="1"/>
          </p:cNvSpPr>
          <p:nvPr/>
        </p:nvSpPr>
        <p:spPr bwMode="auto">
          <a:xfrm>
            <a:off x="31750" y="5994400"/>
            <a:ext cx="9182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4400" smtClean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Senza energia non si può fare</a:t>
            </a:r>
            <a:r>
              <a:rPr lang="it-IT" sz="4400" smtClean="0">
                <a:solidFill>
                  <a:srgbClr val="3333CC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4400" smtClean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nulla</a:t>
            </a:r>
          </a:p>
        </p:txBody>
      </p:sp>
      <p:sp>
        <p:nvSpPr>
          <p:cNvPr id="4782083" name="Rectangle 3"/>
          <p:cNvSpPr>
            <a:spLocks noChangeArrowheads="1"/>
          </p:cNvSpPr>
          <p:nvPr/>
        </p:nvSpPr>
        <p:spPr bwMode="auto">
          <a:xfrm>
            <a:off x="3086100" y="1700213"/>
            <a:ext cx="4941888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smtClean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cibo </a:t>
            </a:r>
          </a:p>
          <a:p>
            <a:r>
              <a:rPr lang="it-IT" sz="4000" smtClean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casa</a:t>
            </a:r>
          </a:p>
          <a:p>
            <a:r>
              <a:rPr lang="it-IT" sz="4000" smtClean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trasporti</a:t>
            </a:r>
          </a:p>
          <a:p>
            <a:r>
              <a:rPr lang="it-IT" sz="4000" smtClean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industrie</a:t>
            </a:r>
          </a:p>
          <a:p>
            <a:r>
              <a:rPr lang="it-IT" sz="4000" smtClean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comunicazioni</a:t>
            </a:r>
          </a:p>
          <a:p>
            <a:r>
              <a:rPr lang="it-IT" sz="4000" smtClean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3161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78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084" grpId="0" animBg="1"/>
      <p:bldP spid="4782085" grpId="0"/>
      <p:bldP spid="478208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1556793"/>
            <a:ext cx="8712968" cy="4320479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3568" y="3140968"/>
            <a:ext cx="1800200" cy="1296143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5" name="Connettore 2 4"/>
          <p:cNvCxnSpPr>
            <a:cxnSpLocks noChangeShapeType="1"/>
          </p:cNvCxnSpPr>
          <p:nvPr/>
        </p:nvCxnSpPr>
        <p:spPr bwMode="auto">
          <a:xfrm>
            <a:off x="2627784" y="3789040"/>
            <a:ext cx="1080120" cy="0"/>
          </a:xfrm>
          <a:prstGeom prst="straightConnector1">
            <a:avLst/>
          </a:prstGeom>
          <a:noFill/>
          <a:ln w="57150" cap="rnd" cmpd="sng">
            <a:solidFill>
              <a:srgbClr val="2F35D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779912" y="3140968"/>
            <a:ext cx="1584176" cy="1296143"/>
          </a:xfrm>
          <a:prstGeom prst="rect">
            <a:avLst/>
          </a:prstGeom>
          <a:noFill/>
          <a:ln w="76200" cmpd="sng">
            <a:solidFill>
              <a:srgbClr val="2F35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76256" y="1844824"/>
            <a:ext cx="1872208" cy="864095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76256" y="3356992"/>
            <a:ext cx="1872208" cy="936104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948264" y="4725144"/>
            <a:ext cx="1800200" cy="864096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>
            <a:off x="5508104" y="3861048"/>
            <a:ext cx="1152128" cy="0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2 10"/>
          <p:cNvCxnSpPr>
            <a:cxnSpLocks noChangeShapeType="1"/>
          </p:cNvCxnSpPr>
          <p:nvPr/>
        </p:nvCxnSpPr>
        <p:spPr bwMode="auto">
          <a:xfrm flipV="1">
            <a:off x="5508104" y="2420888"/>
            <a:ext cx="1304528" cy="936104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2 12"/>
          <p:cNvCxnSpPr>
            <a:cxnSpLocks noChangeShapeType="1"/>
          </p:cNvCxnSpPr>
          <p:nvPr/>
        </p:nvCxnSpPr>
        <p:spPr bwMode="auto">
          <a:xfrm>
            <a:off x="5580112" y="4365104"/>
            <a:ext cx="1152128" cy="936104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Parentesi quadra chiusa 26"/>
          <p:cNvSpPr/>
          <p:nvPr/>
        </p:nvSpPr>
        <p:spPr bwMode="auto">
          <a:xfrm rot="5400000" flipH="1">
            <a:off x="2772372" y="1437928"/>
            <a:ext cx="718936" cy="2592288"/>
          </a:xfrm>
          <a:prstGeom prst="rightBracke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60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827584" y="3429000"/>
            <a:ext cx="158417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Fonte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energia</a:t>
            </a: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851920" y="3429000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ricavata</a:t>
            </a:r>
            <a:endParaRPr lang="en-US" sz="2400" dirty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020272" y="1916832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>
                <a:solidFill>
                  <a:srgbClr val="008000"/>
                </a:solidFill>
                <a:latin typeface="Comic Sans MS" charset="0"/>
              </a:rPr>
              <a:t>b</a:t>
            </a: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isogni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primari</a:t>
            </a:r>
            <a:endParaRPr lang="en-US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092280" y="5013176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crescita</a:t>
            </a:r>
            <a:endParaRPr lang="en-US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1475656" y="1844824"/>
            <a:ext cx="36087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da 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reinvestire</a:t>
            </a:r>
            <a:endParaRPr lang="en-US" sz="2400" dirty="0" smtClean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10629" y="170637"/>
            <a:ext cx="8397875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2800" dirty="0" smtClean="0">
                <a:solidFill>
                  <a:srgbClr val="FF0000"/>
                </a:solidFill>
              </a:rPr>
              <a:t>EROI</a:t>
            </a:r>
            <a:r>
              <a:rPr lang="en-US" sz="2800" dirty="0" smtClean="0">
                <a:solidFill>
                  <a:prstClr val="black"/>
                </a:solidFill>
              </a:rPr>
              <a:t> :  </a:t>
            </a: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prstClr val="black"/>
                </a:solidFill>
              </a:rPr>
              <a:t>nergy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eturn </a:t>
            </a:r>
            <a:r>
              <a:rPr lang="en-US" sz="2800" dirty="0" smtClean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n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prstClr val="black"/>
                </a:solidFill>
              </a:rPr>
              <a:t>nvestment</a:t>
            </a:r>
          </a:p>
          <a:p>
            <a:pPr lvl="1" algn="just"/>
            <a:r>
              <a:rPr lang="it-IT" sz="2800" dirty="0" smtClean="0">
                <a:solidFill>
                  <a:prstClr val="black"/>
                </a:solidFill>
              </a:rPr>
              <a:t>         (e</a:t>
            </a:r>
            <a:r>
              <a:rPr lang="en-US" sz="2800" dirty="0" err="1" smtClean="0">
                <a:solidFill>
                  <a:prstClr val="black"/>
                </a:solidFill>
              </a:rPr>
              <a:t>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ricavata</a:t>
            </a:r>
            <a:r>
              <a:rPr lang="en-US" sz="2800" dirty="0" smtClean="0">
                <a:solidFill>
                  <a:prstClr val="black"/>
                </a:solidFill>
              </a:rPr>
              <a:t> : </a:t>
            </a:r>
            <a:r>
              <a:rPr lang="en-US" sz="2800" dirty="0" err="1" smtClean="0">
                <a:solidFill>
                  <a:prstClr val="black"/>
                </a:solidFill>
              </a:rPr>
              <a:t>energia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spesa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467544" y="6075293"/>
            <a:ext cx="2988891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EROI  10 : 1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267744" y="393305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483768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148064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300464" y="32762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5452864" y="421237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3635896" y="6093296"/>
            <a:ext cx="5544616" cy="5847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r>
              <a:rPr lang="it-IT" sz="3200" dirty="0">
                <a:solidFill>
                  <a:prstClr val="black"/>
                </a:solidFill>
              </a:rPr>
              <a:t>e</a:t>
            </a:r>
            <a:r>
              <a:rPr lang="en-US" sz="3200" dirty="0" err="1" smtClean="0">
                <a:solidFill>
                  <a:prstClr val="black"/>
                </a:solidFill>
              </a:rPr>
              <a:t>nergia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usabile</a:t>
            </a:r>
            <a:r>
              <a:rPr lang="en-US" sz="3200" dirty="0" smtClean="0">
                <a:solidFill>
                  <a:srgbClr val="FF0000"/>
                </a:solidFill>
              </a:rPr>
              <a:t>: 10 -1 = 9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6804248" y="3429000"/>
            <a:ext cx="25922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      usi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discrezionali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8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07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autoUpdateAnimBg="0"/>
      <p:bldP spid="32" grpId="0" build="p" autoUpdateAnimBg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5536" y="1556793"/>
            <a:ext cx="8568952" cy="4320479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3568" y="3140968"/>
            <a:ext cx="1800200" cy="1296143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5" name="Connettore 2 4"/>
          <p:cNvCxnSpPr>
            <a:cxnSpLocks noChangeShapeType="1"/>
          </p:cNvCxnSpPr>
          <p:nvPr/>
        </p:nvCxnSpPr>
        <p:spPr bwMode="auto">
          <a:xfrm>
            <a:off x="2627784" y="3789040"/>
            <a:ext cx="1080120" cy="0"/>
          </a:xfrm>
          <a:prstGeom prst="straightConnector1">
            <a:avLst/>
          </a:prstGeom>
          <a:noFill/>
          <a:ln w="57150" cap="rnd" cmpd="sng">
            <a:solidFill>
              <a:srgbClr val="2F35D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779912" y="3140968"/>
            <a:ext cx="1584176" cy="1296143"/>
          </a:xfrm>
          <a:prstGeom prst="rect">
            <a:avLst/>
          </a:prstGeom>
          <a:noFill/>
          <a:ln w="76200" cmpd="sng">
            <a:solidFill>
              <a:srgbClr val="2F35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76256" y="1844824"/>
            <a:ext cx="1944216" cy="864095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732240" y="3356992"/>
            <a:ext cx="2088232" cy="936104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948264" y="4725144"/>
            <a:ext cx="1584176" cy="864096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>
            <a:off x="5508104" y="3861048"/>
            <a:ext cx="1152128" cy="0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2 10"/>
          <p:cNvCxnSpPr>
            <a:cxnSpLocks noChangeShapeType="1"/>
          </p:cNvCxnSpPr>
          <p:nvPr/>
        </p:nvCxnSpPr>
        <p:spPr bwMode="auto">
          <a:xfrm flipV="1">
            <a:off x="5508104" y="2420888"/>
            <a:ext cx="1304528" cy="936104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2 12"/>
          <p:cNvCxnSpPr>
            <a:cxnSpLocks noChangeShapeType="1"/>
          </p:cNvCxnSpPr>
          <p:nvPr/>
        </p:nvCxnSpPr>
        <p:spPr bwMode="auto">
          <a:xfrm>
            <a:off x="5580112" y="4365104"/>
            <a:ext cx="1152128" cy="936104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Parentesi quadra chiusa 26"/>
          <p:cNvSpPr/>
          <p:nvPr/>
        </p:nvSpPr>
        <p:spPr bwMode="auto">
          <a:xfrm rot="5400000" flipH="1">
            <a:off x="2772372" y="1437928"/>
            <a:ext cx="718936" cy="2592288"/>
          </a:xfrm>
          <a:prstGeom prst="rightBracke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60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827584" y="3429000"/>
            <a:ext cx="158417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Fonte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energia</a:t>
            </a: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851920" y="3429000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ricavata</a:t>
            </a:r>
            <a:endParaRPr lang="en-US" sz="2400" dirty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164288" y="1916832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>
                <a:solidFill>
                  <a:srgbClr val="008000"/>
                </a:solidFill>
                <a:latin typeface="Comic Sans MS" charset="0"/>
              </a:rPr>
              <a:t>b</a:t>
            </a: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isogni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primari</a:t>
            </a:r>
            <a:endParaRPr lang="en-US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6732240" y="3429000"/>
            <a:ext cx="20882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660066"/>
                </a:solidFill>
                <a:latin typeface="Comic Sans MS" charset="0"/>
              </a:rPr>
              <a:t>      usi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660066"/>
                </a:solidFill>
                <a:latin typeface="Comic Sans MS" charset="0"/>
              </a:rPr>
              <a:t>discrezionali</a:t>
            </a:r>
            <a:endParaRPr lang="en-US" sz="2400" dirty="0">
              <a:solidFill>
                <a:srgbClr val="660066"/>
              </a:solidFill>
              <a:latin typeface="Comic Sans MS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092280" y="5013176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660066"/>
                </a:solidFill>
                <a:latin typeface="Comic Sans MS" charset="0"/>
              </a:rPr>
              <a:t>crescita</a:t>
            </a:r>
            <a:endParaRPr lang="en-US" sz="2400" dirty="0">
              <a:solidFill>
                <a:srgbClr val="660066"/>
              </a:solidFill>
              <a:latin typeface="Comic Sans MS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1475656" y="1844824"/>
            <a:ext cx="36087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da 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reinvestire</a:t>
            </a:r>
            <a:endParaRPr lang="en-US" sz="2400" dirty="0" smtClean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10629" y="170637"/>
            <a:ext cx="8397875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2800" dirty="0" smtClean="0">
                <a:solidFill>
                  <a:srgbClr val="FF0000"/>
                </a:solidFill>
              </a:rPr>
              <a:t>EROI</a:t>
            </a:r>
            <a:r>
              <a:rPr lang="en-US" sz="2800" dirty="0" smtClean="0">
                <a:solidFill>
                  <a:prstClr val="black"/>
                </a:solidFill>
              </a:rPr>
              <a:t> :  </a:t>
            </a: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prstClr val="black"/>
                </a:solidFill>
              </a:rPr>
              <a:t>nergy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eturn </a:t>
            </a:r>
            <a:r>
              <a:rPr lang="en-US" sz="2800" dirty="0" smtClean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n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prstClr val="black"/>
                </a:solidFill>
              </a:rPr>
              <a:t>nvestment</a:t>
            </a:r>
          </a:p>
          <a:p>
            <a:pPr lvl="1" algn="just"/>
            <a:r>
              <a:rPr lang="it-IT" sz="2800" dirty="0" smtClean="0">
                <a:solidFill>
                  <a:prstClr val="black"/>
                </a:solidFill>
              </a:rPr>
              <a:t>             (e</a:t>
            </a:r>
            <a:r>
              <a:rPr lang="en-US" sz="2800" dirty="0" err="1" smtClean="0">
                <a:solidFill>
                  <a:prstClr val="black"/>
                </a:solidFill>
              </a:rPr>
              <a:t>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ricavata</a:t>
            </a:r>
            <a:r>
              <a:rPr lang="en-US" sz="2800" dirty="0" smtClean="0">
                <a:solidFill>
                  <a:prstClr val="black"/>
                </a:solidFill>
              </a:rPr>
              <a:t> / </a:t>
            </a:r>
            <a:r>
              <a:rPr lang="en-US" sz="2800" dirty="0" err="1" smtClean="0">
                <a:solidFill>
                  <a:prstClr val="black"/>
                </a:solidFill>
              </a:rPr>
              <a:t>energia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spesa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467544" y="6075293"/>
            <a:ext cx="2952328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EROI   5 : 1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267744" y="393305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483768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148064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300464" y="32762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1.5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5452864" y="421237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1.5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3563888" y="6093296"/>
            <a:ext cx="5472608" cy="5847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r>
              <a:rPr lang="it-IT" sz="3200" dirty="0">
                <a:solidFill>
                  <a:prstClr val="black"/>
                </a:solidFill>
              </a:rPr>
              <a:t>e</a:t>
            </a:r>
            <a:r>
              <a:rPr lang="en-US" sz="3200" dirty="0" err="1" smtClean="0">
                <a:solidFill>
                  <a:prstClr val="black"/>
                </a:solidFill>
              </a:rPr>
              <a:t>nergia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usabile</a:t>
            </a:r>
            <a:r>
              <a:rPr lang="en-US" sz="3200" dirty="0" smtClean="0">
                <a:solidFill>
                  <a:srgbClr val="FF0000"/>
                </a:solidFill>
              </a:rPr>
              <a:t>: 10 - 2 = 8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0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build="p" autoUpdateAnimBg="0"/>
      <p:bldP spid="32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1523369"/>
            <a:ext cx="8856984" cy="4320479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3568" y="3140968"/>
            <a:ext cx="1800200" cy="1296143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5" name="Connettore 2 4"/>
          <p:cNvCxnSpPr>
            <a:cxnSpLocks noChangeShapeType="1"/>
          </p:cNvCxnSpPr>
          <p:nvPr/>
        </p:nvCxnSpPr>
        <p:spPr bwMode="auto">
          <a:xfrm>
            <a:off x="2627784" y="3789040"/>
            <a:ext cx="1080120" cy="0"/>
          </a:xfrm>
          <a:prstGeom prst="straightConnector1">
            <a:avLst/>
          </a:prstGeom>
          <a:noFill/>
          <a:ln w="57150" cap="rnd" cmpd="sng">
            <a:solidFill>
              <a:srgbClr val="2F35D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779912" y="3140968"/>
            <a:ext cx="1584176" cy="1296143"/>
          </a:xfrm>
          <a:prstGeom prst="rect">
            <a:avLst/>
          </a:prstGeom>
          <a:noFill/>
          <a:ln w="76200" cmpd="sng">
            <a:solidFill>
              <a:srgbClr val="2F35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76256" y="1844824"/>
            <a:ext cx="1944216" cy="864095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732240" y="3356992"/>
            <a:ext cx="2160240" cy="936104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76256" y="4725144"/>
            <a:ext cx="1944216" cy="864096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>
            <a:off x="5508104" y="3760776"/>
            <a:ext cx="1152128" cy="0"/>
          </a:xfrm>
          <a:prstGeom prst="straightConnector1">
            <a:avLst/>
          </a:prstGeom>
          <a:noFill/>
          <a:ln w="57150" cap="rnd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2 10"/>
          <p:cNvCxnSpPr>
            <a:cxnSpLocks noChangeShapeType="1"/>
          </p:cNvCxnSpPr>
          <p:nvPr/>
        </p:nvCxnSpPr>
        <p:spPr bwMode="auto">
          <a:xfrm flipV="1">
            <a:off x="5508104" y="2420888"/>
            <a:ext cx="1304528" cy="936104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2 12"/>
          <p:cNvCxnSpPr>
            <a:cxnSpLocks noChangeShapeType="1"/>
          </p:cNvCxnSpPr>
          <p:nvPr/>
        </p:nvCxnSpPr>
        <p:spPr bwMode="auto">
          <a:xfrm>
            <a:off x="5580112" y="4298256"/>
            <a:ext cx="1152128" cy="936104"/>
          </a:xfrm>
          <a:prstGeom prst="straightConnector1">
            <a:avLst/>
          </a:prstGeom>
          <a:noFill/>
          <a:ln w="57150" cap="rnd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Parentesi quadra chiusa 26"/>
          <p:cNvSpPr/>
          <p:nvPr/>
        </p:nvSpPr>
        <p:spPr bwMode="auto">
          <a:xfrm rot="5400000" flipH="1">
            <a:off x="2772372" y="1437928"/>
            <a:ext cx="718936" cy="2592288"/>
          </a:xfrm>
          <a:prstGeom prst="rightBracke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60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827584" y="3429000"/>
            <a:ext cx="158417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Fonte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energia</a:t>
            </a: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851920" y="3429000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ricavata</a:t>
            </a:r>
            <a:endParaRPr lang="en-US" sz="2400" dirty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164288" y="1916832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>
                <a:solidFill>
                  <a:srgbClr val="008000"/>
                </a:solidFill>
                <a:latin typeface="Comic Sans MS" charset="0"/>
              </a:rPr>
              <a:t>b</a:t>
            </a: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isogni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008000"/>
                </a:solidFill>
                <a:latin typeface="Comic Sans MS" charset="0"/>
              </a:rPr>
              <a:t>primari</a:t>
            </a:r>
            <a:endParaRPr lang="en-US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092280" y="5013176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crescita</a:t>
            </a:r>
            <a:endParaRPr lang="en-US" sz="24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1475656" y="1844824"/>
            <a:ext cx="36087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da 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reinvestire</a:t>
            </a:r>
            <a:endParaRPr lang="en-US" sz="2400" dirty="0" smtClean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10629" y="170637"/>
            <a:ext cx="8397875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2800" dirty="0" smtClean="0">
                <a:solidFill>
                  <a:srgbClr val="FF0000"/>
                </a:solidFill>
              </a:rPr>
              <a:t>EROI</a:t>
            </a:r>
            <a:r>
              <a:rPr lang="en-US" sz="2800" dirty="0" smtClean="0">
                <a:solidFill>
                  <a:prstClr val="black"/>
                </a:solidFill>
              </a:rPr>
              <a:t> :  </a:t>
            </a: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prstClr val="black"/>
                </a:solidFill>
              </a:rPr>
              <a:t>nergy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eturn </a:t>
            </a:r>
            <a:r>
              <a:rPr lang="en-US" sz="2800" dirty="0" smtClean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n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prstClr val="black"/>
                </a:solidFill>
              </a:rPr>
              <a:t>nvestment</a:t>
            </a:r>
          </a:p>
          <a:p>
            <a:pPr lvl="1" algn="just"/>
            <a:r>
              <a:rPr lang="it-IT" sz="2800" dirty="0" smtClean="0">
                <a:solidFill>
                  <a:prstClr val="black"/>
                </a:solidFill>
              </a:rPr>
              <a:t>            (e</a:t>
            </a:r>
            <a:r>
              <a:rPr lang="en-US" sz="2800" dirty="0" err="1" smtClean="0">
                <a:solidFill>
                  <a:prstClr val="black"/>
                </a:solidFill>
              </a:rPr>
              <a:t>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ricavata</a:t>
            </a:r>
            <a:r>
              <a:rPr lang="en-US" sz="2800" dirty="0" smtClean="0">
                <a:solidFill>
                  <a:prstClr val="black"/>
                </a:solidFill>
              </a:rPr>
              <a:t> / </a:t>
            </a:r>
            <a:r>
              <a:rPr lang="en-US" sz="2800" dirty="0" err="1" smtClean="0">
                <a:solidFill>
                  <a:prstClr val="black"/>
                </a:solidFill>
              </a:rPr>
              <a:t>energia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spesa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23528" y="6075293"/>
            <a:ext cx="3096344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EROI   2 :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411760" y="393305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483768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148064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724128" y="4294837"/>
            <a:ext cx="415498" cy="646331"/>
          </a:xfrm>
          <a:prstGeom prst="rect">
            <a:avLst/>
          </a:prstGeom>
          <a:ln w="57150" cmpd="sng"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5940152" y="3502749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5796136" y="3501008"/>
            <a:ext cx="415498" cy="646331"/>
          </a:xfrm>
          <a:prstGeom prst="rect">
            <a:avLst/>
          </a:prstGeom>
          <a:ln w="57150" cmpd="sng"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5868144" y="4438853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3635896" y="6093296"/>
            <a:ext cx="5400600" cy="5847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r>
              <a:rPr lang="it-IT" sz="3200" dirty="0">
                <a:solidFill>
                  <a:prstClr val="black"/>
                </a:solidFill>
              </a:rPr>
              <a:t>e</a:t>
            </a:r>
            <a:r>
              <a:rPr lang="en-US" sz="3200" dirty="0" err="1" smtClean="0">
                <a:solidFill>
                  <a:prstClr val="black"/>
                </a:solidFill>
              </a:rPr>
              <a:t>nergia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usabile</a:t>
            </a:r>
            <a:r>
              <a:rPr lang="en-US" sz="3200" dirty="0" smtClean="0">
                <a:solidFill>
                  <a:srgbClr val="FF0000"/>
                </a:solidFill>
              </a:rPr>
              <a:t>: 10 - 5 = 5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804248" y="3429000"/>
            <a:ext cx="20882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660066"/>
                </a:solidFill>
                <a:latin typeface="Comic Sans MS" charset="0"/>
              </a:rPr>
              <a:t>    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  usi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discrezionali</a:t>
            </a:r>
            <a:endParaRPr lang="en-US" sz="2400" dirty="0">
              <a:solidFill>
                <a:srgbClr val="FF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8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build="p" autoUpdateAnimBg="0"/>
      <p:bldP spid="3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1556793"/>
            <a:ext cx="8712968" cy="4320479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3568" y="3140968"/>
            <a:ext cx="1800200" cy="1296143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5" name="Connettore 2 4"/>
          <p:cNvCxnSpPr>
            <a:cxnSpLocks noChangeShapeType="1"/>
          </p:cNvCxnSpPr>
          <p:nvPr/>
        </p:nvCxnSpPr>
        <p:spPr bwMode="auto">
          <a:xfrm>
            <a:off x="2627784" y="3789040"/>
            <a:ext cx="1080120" cy="0"/>
          </a:xfrm>
          <a:prstGeom prst="straightConnector1">
            <a:avLst/>
          </a:prstGeom>
          <a:noFill/>
          <a:ln w="57150" cap="rnd" cmpd="sng">
            <a:solidFill>
              <a:srgbClr val="2F35D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779912" y="3140968"/>
            <a:ext cx="1584176" cy="1296143"/>
          </a:xfrm>
          <a:prstGeom prst="rect">
            <a:avLst/>
          </a:prstGeom>
          <a:noFill/>
          <a:ln w="76200" cmpd="sng">
            <a:solidFill>
              <a:srgbClr val="2F35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04248" y="1844824"/>
            <a:ext cx="1944216" cy="864095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732240" y="3356992"/>
            <a:ext cx="2088232" cy="936104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04248" y="4725144"/>
            <a:ext cx="1872208" cy="864096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>
            <a:off x="5508104" y="3861048"/>
            <a:ext cx="1152128" cy="0"/>
          </a:xfrm>
          <a:prstGeom prst="straightConnector1">
            <a:avLst/>
          </a:prstGeom>
          <a:noFill/>
          <a:ln w="57150" cap="rnd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2 10"/>
          <p:cNvCxnSpPr>
            <a:cxnSpLocks noChangeShapeType="1"/>
          </p:cNvCxnSpPr>
          <p:nvPr/>
        </p:nvCxnSpPr>
        <p:spPr bwMode="auto">
          <a:xfrm flipV="1">
            <a:off x="5436096" y="2492896"/>
            <a:ext cx="1304528" cy="936104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2 12"/>
          <p:cNvCxnSpPr>
            <a:cxnSpLocks noChangeShapeType="1"/>
          </p:cNvCxnSpPr>
          <p:nvPr/>
        </p:nvCxnSpPr>
        <p:spPr bwMode="auto">
          <a:xfrm>
            <a:off x="5580112" y="4365104"/>
            <a:ext cx="1152128" cy="936104"/>
          </a:xfrm>
          <a:prstGeom prst="straightConnector1">
            <a:avLst/>
          </a:prstGeom>
          <a:noFill/>
          <a:ln w="57150" cap="rnd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Parentesi quadra chiusa 26"/>
          <p:cNvSpPr/>
          <p:nvPr/>
        </p:nvSpPr>
        <p:spPr bwMode="auto">
          <a:xfrm rot="5400000" flipH="1">
            <a:off x="2772372" y="1437928"/>
            <a:ext cx="718936" cy="2592288"/>
          </a:xfrm>
          <a:prstGeom prst="rightBracke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60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827584" y="3429000"/>
            <a:ext cx="158417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Fonte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energia</a:t>
            </a: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851920" y="3429000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ricavata</a:t>
            </a:r>
            <a:endParaRPr lang="en-US" sz="2400" dirty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020272" y="1916832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>
                <a:solidFill>
                  <a:prstClr val="black"/>
                </a:solidFill>
                <a:latin typeface="Comic Sans MS" charset="0"/>
              </a:rPr>
              <a:t>b</a:t>
            </a: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isogni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primari</a:t>
            </a: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092280" y="5013176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crescita</a:t>
            </a:r>
            <a:endParaRPr lang="en-US" sz="24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1475656" y="1844824"/>
            <a:ext cx="36087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da 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reinvestire</a:t>
            </a:r>
            <a:endParaRPr lang="en-US" sz="2400" dirty="0" smtClean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10629" y="170637"/>
            <a:ext cx="8397875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2800" dirty="0" smtClean="0">
                <a:solidFill>
                  <a:srgbClr val="FF0000"/>
                </a:solidFill>
              </a:rPr>
              <a:t>EROI</a:t>
            </a:r>
            <a:r>
              <a:rPr lang="en-US" sz="2800" dirty="0" smtClean="0">
                <a:solidFill>
                  <a:prstClr val="black"/>
                </a:solidFill>
              </a:rPr>
              <a:t> :  </a:t>
            </a: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prstClr val="black"/>
                </a:solidFill>
              </a:rPr>
              <a:t>nergy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eturn </a:t>
            </a:r>
            <a:r>
              <a:rPr lang="en-US" sz="2800" dirty="0" smtClean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n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prstClr val="black"/>
                </a:solidFill>
              </a:rPr>
              <a:t>nvestment</a:t>
            </a:r>
          </a:p>
          <a:p>
            <a:pPr lvl="1" algn="just"/>
            <a:r>
              <a:rPr lang="it-IT" sz="2800" dirty="0" smtClean="0">
                <a:solidFill>
                  <a:prstClr val="black"/>
                </a:solidFill>
              </a:rPr>
              <a:t>             (e</a:t>
            </a:r>
            <a:r>
              <a:rPr lang="en-US" sz="2800" dirty="0" err="1" smtClean="0">
                <a:solidFill>
                  <a:prstClr val="black"/>
                </a:solidFill>
              </a:rPr>
              <a:t>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ricavata</a:t>
            </a:r>
            <a:r>
              <a:rPr lang="en-US" sz="2800" dirty="0" smtClean="0">
                <a:solidFill>
                  <a:prstClr val="black"/>
                </a:solidFill>
              </a:rPr>
              <a:t> : </a:t>
            </a:r>
            <a:r>
              <a:rPr lang="en-US" sz="2800" dirty="0" err="1" smtClean="0">
                <a:solidFill>
                  <a:prstClr val="black"/>
                </a:solidFill>
              </a:rPr>
              <a:t>energia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spesa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79512" y="6075293"/>
            <a:ext cx="2880320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EROI 1.5 : 1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411760" y="393305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483768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6,7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148064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3,3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5724128" y="3502749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5868144" y="3501008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5868144" y="4438853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5740678" y="4366845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5508104" y="2132856"/>
            <a:ext cx="1008112" cy="7920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smtClean="0">
              <a:solidFill>
                <a:srgbClr val="FF0000"/>
              </a:solidFill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3275856" y="6093296"/>
            <a:ext cx="6264696" cy="5847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r>
              <a:rPr lang="it-IT" sz="3200" dirty="0">
                <a:solidFill>
                  <a:prstClr val="black"/>
                </a:solidFill>
              </a:rPr>
              <a:t>e</a:t>
            </a:r>
            <a:r>
              <a:rPr lang="en-US" sz="3200" dirty="0" err="1" smtClean="0">
                <a:solidFill>
                  <a:prstClr val="black"/>
                </a:solidFill>
              </a:rPr>
              <a:t>nergia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usabile</a:t>
            </a:r>
            <a:r>
              <a:rPr lang="en-US" sz="3200" dirty="0" smtClean="0">
                <a:solidFill>
                  <a:srgbClr val="FF0000"/>
                </a:solidFill>
              </a:rPr>
              <a:t> 10 - 6,7 = 3,3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804248" y="3429000"/>
            <a:ext cx="20882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660066"/>
                </a:solidFill>
                <a:latin typeface="Comic Sans MS" charset="0"/>
              </a:rPr>
              <a:t>    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  usi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discrezionali</a:t>
            </a:r>
            <a:endParaRPr lang="en-US" sz="24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6948264" y="1916832"/>
            <a:ext cx="1584176" cy="720080"/>
          </a:xfrm>
          <a:prstGeom prst="rect">
            <a:avLst/>
          </a:prstGeom>
          <a:solidFill>
            <a:srgbClr val="FF6600">
              <a:alpha val="18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5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1556793"/>
            <a:ext cx="8712968" cy="4320479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3568" y="3140968"/>
            <a:ext cx="1800200" cy="1296143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5" name="Connettore 2 4"/>
          <p:cNvCxnSpPr>
            <a:cxnSpLocks noChangeShapeType="1"/>
          </p:cNvCxnSpPr>
          <p:nvPr/>
        </p:nvCxnSpPr>
        <p:spPr bwMode="auto">
          <a:xfrm>
            <a:off x="2627784" y="3789040"/>
            <a:ext cx="1080120" cy="0"/>
          </a:xfrm>
          <a:prstGeom prst="straightConnector1">
            <a:avLst/>
          </a:prstGeom>
          <a:noFill/>
          <a:ln w="57150" cap="rnd" cmpd="sng">
            <a:solidFill>
              <a:srgbClr val="2F35D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779912" y="3140968"/>
            <a:ext cx="1584176" cy="1296143"/>
          </a:xfrm>
          <a:prstGeom prst="rect">
            <a:avLst/>
          </a:prstGeom>
          <a:noFill/>
          <a:ln w="76200" cmpd="sng">
            <a:solidFill>
              <a:srgbClr val="2F35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04248" y="1844824"/>
            <a:ext cx="1944216" cy="864095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732240" y="3356992"/>
            <a:ext cx="2088232" cy="936104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04248" y="4725144"/>
            <a:ext cx="1872208" cy="864096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>
            <a:off x="5508104" y="3861048"/>
            <a:ext cx="1152128" cy="0"/>
          </a:xfrm>
          <a:prstGeom prst="straightConnector1">
            <a:avLst/>
          </a:prstGeom>
          <a:noFill/>
          <a:ln w="57150" cap="rnd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2 10"/>
          <p:cNvCxnSpPr>
            <a:cxnSpLocks noChangeShapeType="1"/>
          </p:cNvCxnSpPr>
          <p:nvPr/>
        </p:nvCxnSpPr>
        <p:spPr bwMode="auto">
          <a:xfrm flipV="1">
            <a:off x="5436096" y="2492896"/>
            <a:ext cx="1304528" cy="936104"/>
          </a:xfrm>
          <a:prstGeom prst="straightConnector1">
            <a:avLst/>
          </a:prstGeom>
          <a:noFill/>
          <a:ln w="57150" cap="rnd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2 12"/>
          <p:cNvCxnSpPr>
            <a:cxnSpLocks noChangeShapeType="1"/>
          </p:cNvCxnSpPr>
          <p:nvPr/>
        </p:nvCxnSpPr>
        <p:spPr bwMode="auto">
          <a:xfrm>
            <a:off x="5580112" y="4365104"/>
            <a:ext cx="1152128" cy="936104"/>
          </a:xfrm>
          <a:prstGeom prst="straightConnector1">
            <a:avLst/>
          </a:prstGeom>
          <a:noFill/>
          <a:ln w="57150" cap="rnd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Parentesi quadra chiusa 26"/>
          <p:cNvSpPr/>
          <p:nvPr/>
        </p:nvSpPr>
        <p:spPr bwMode="auto">
          <a:xfrm rot="5400000" flipH="1">
            <a:off x="2772372" y="1437928"/>
            <a:ext cx="718936" cy="2592288"/>
          </a:xfrm>
          <a:prstGeom prst="rightBracke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60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827584" y="3429000"/>
            <a:ext cx="158417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Fonte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energia</a:t>
            </a: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851920" y="3429000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ricavata</a:t>
            </a:r>
            <a:endParaRPr lang="en-US" sz="2400" dirty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020272" y="1916832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>
                <a:solidFill>
                  <a:prstClr val="black"/>
                </a:solidFill>
                <a:latin typeface="Comic Sans MS" charset="0"/>
              </a:rPr>
              <a:t>b</a:t>
            </a: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isogni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primari</a:t>
            </a: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092280" y="5013176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crescita</a:t>
            </a:r>
            <a:endParaRPr lang="en-US" sz="24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1475656" y="1844824"/>
            <a:ext cx="36087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da 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reinvestire</a:t>
            </a:r>
            <a:endParaRPr lang="en-US" sz="2400" dirty="0" smtClean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10629" y="170637"/>
            <a:ext cx="8397875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2800" dirty="0" smtClean="0">
                <a:solidFill>
                  <a:srgbClr val="FF0000"/>
                </a:solidFill>
              </a:rPr>
              <a:t>EROI</a:t>
            </a:r>
            <a:r>
              <a:rPr lang="en-US" sz="2800" dirty="0" smtClean="0">
                <a:solidFill>
                  <a:prstClr val="black"/>
                </a:solidFill>
              </a:rPr>
              <a:t> :  </a:t>
            </a: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prstClr val="black"/>
                </a:solidFill>
              </a:rPr>
              <a:t>nergy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eturn </a:t>
            </a:r>
            <a:r>
              <a:rPr lang="en-US" sz="2800" dirty="0" smtClean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n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prstClr val="black"/>
                </a:solidFill>
              </a:rPr>
              <a:t>nvestment</a:t>
            </a:r>
          </a:p>
          <a:p>
            <a:pPr lvl="1" algn="just"/>
            <a:r>
              <a:rPr lang="it-IT" sz="2800" dirty="0" smtClean="0">
                <a:solidFill>
                  <a:prstClr val="black"/>
                </a:solidFill>
              </a:rPr>
              <a:t>            (e</a:t>
            </a:r>
            <a:r>
              <a:rPr lang="en-US" sz="2800" dirty="0" err="1" smtClean="0">
                <a:solidFill>
                  <a:prstClr val="black"/>
                </a:solidFill>
              </a:rPr>
              <a:t>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ricavata</a:t>
            </a:r>
            <a:r>
              <a:rPr lang="en-US" sz="2800" dirty="0" smtClean="0">
                <a:solidFill>
                  <a:prstClr val="black"/>
                </a:solidFill>
              </a:rPr>
              <a:t> : </a:t>
            </a:r>
            <a:r>
              <a:rPr lang="en-US" sz="2800" dirty="0" err="1" smtClean="0">
                <a:solidFill>
                  <a:prstClr val="black"/>
                </a:solidFill>
              </a:rPr>
              <a:t>energia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spesa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79512" y="6075293"/>
            <a:ext cx="2880320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EROI 1.5 : 1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411760" y="393305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483768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6,7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148064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3,3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5724128" y="3502749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5868144" y="3651416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5868144" y="4438853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5740678" y="4366845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ＭＳ ゴシック"/>
                <a:ea typeface="ＭＳ ゴシック"/>
                <a:cs typeface="ＭＳ ゴシック"/>
              </a:rPr>
              <a:t>⁄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5508104" y="2132856"/>
            <a:ext cx="1008112" cy="7920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smtClean="0">
              <a:solidFill>
                <a:srgbClr val="FF0000"/>
              </a:solidFill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3275856" y="6093296"/>
            <a:ext cx="6264696" cy="5847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r>
              <a:rPr lang="it-IT" sz="3200" dirty="0">
                <a:solidFill>
                  <a:prstClr val="black"/>
                </a:solidFill>
              </a:rPr>
              <a:t>e</a:t>
            </a:r>
            <a:r>
              <a:rPr lang="en-US" sz="3200" dirty="0" err="1" smtClean="0">
                <a:solidFill>
                  <a:prstClr val="black"/>
                </a:solidFill>
              </a:rPr>
              <a:t>nergia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usabile</a:t>
            </a:r>
            <a:r>
              <a:rPr lang="en-US" sz="3200" dirty="0" smtClean="0">
                <a:solidFill>
                  <a:srgbClr val="FF0000"/>
                </a:solidFill>
              </a:rPr>
              <a:t> 10 -6,7 = 3,3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804248" y="3429000"/>
            <a:ext cx="20882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660066"/>
                </a:solidFill>
                <a:latin typeface="Comic Sans MS" charset="0"/>
              </a:rPr>
              <a:t>    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  usi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discrezionali</a:t>
            </a:r>
            <a:endParaRPr lang="en-US" sz="24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6948264" y="1916832"/>
            <a:ext cx="1584176" cy="720080"/>
          </a:xfrm>
          <a:prstGeom prst="rect">
            <a:avLst/>
          </a:prstGeom>
          <a:solidFill>
            <a:srgbClr val="FF6600">
              <a:alpha val="18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 rot="19951582">
            <a:off x="-207618" y="2766900"/>
            <a:ext cx="9954373" cy="1323439"/>
          </a:xfrm>
          <a:prstGeom prst="rect">
            <a:avLst/>
          </a:prstGeom>
          <a:solidFill>
            <a:srgbClr val="FF0000">
              <a:alpha val="74117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9263" algn="ctr"/>
            <a:r>
              <a:rPr lang="it-IT" sz="4000" dirty="0" smtClean="0">
                <a:solidFill>
                  <a:srgbClr val="000000"/>
                </a:solidFill>
                <a:latin typeface="Comic Sans MS" charset="0"/>
                <a:ea typeface="Times New Roman" charset="0"/>
                <a:cs typeface="Times New Roman" charset="0"/>
              </a:rPr>
              <a:t>Più EROI è piccolo,</a:t>
            </a:r>
          </a:p>
          <a:p>
            <a:pPr indent="449263" algn="ctr"/>
            <a:r>
              <a:rPr lang="it-IT" sz="4000" dirty="0">
                <a:solidFill>
                  <a:srgbClr val="000000"/>
                </a:solidFill>
                <a:latin typeface="Comic Sans MS" charset="0"/>
                <a:ea typeface="Times New Roman" charset="0"/>
                <a:cs typeface="Times New Roman" charset="0"/>
              </a:rPr>
              <a:t>m</a:t>
            </a:r>
            <a:r>
              <a:rPr lang="it-IT" sz="4000" dirty="0" smtClean="0">
                <a:solidFill>
                  <a:srgbClr val="000000"/>
                </a:solidFill>
                <a:latin typeface="Comic Sans MS" charset="0"/>
                <a:ea typeface="Times New Roman" charset="0"/>
                <a:cs typeface="Times New Roman" charset="0"/>
              </a:rPr>
              <a:t>eno pregiata è la fonte energetica</a:t>
            </a:r>
            <a:endParaRPr lang="it-IT" sz="4000" dirty="0">
              <a:solidFill>
                <a:srgbClr val="00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3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1556793"/>
            <a:ext cx="8712968" cy="4320479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3568" y="3140968"/>
            <a:ext cx="1800200" cy="1296143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cxnSp>
        <p:nvCxnSpPr>
          <p:cNvPr id="5" name="Connettore 2 4"/>
          <p:cNvCxnSpPr>
            <a:cxnSpLocks noChangeShapeType="1"/>
          </p:cNvCxnSpPr>
          <p:nvPr/>
        </p:nvCxnSpPr>
        <p:spPr bwMode="auto">
          <a:xfrm>
            <a:off x="2627784" y="3789040"/>
            <a:ext cx="1080120" cy="0"/>
          </a:xfrm>
          <a:prstGeom prst="straightConnector1">
            <a:avLst/>
          </a:prstGeom>
          <a:noFill/>
          <a:ln w="57150" cap="rnd" cmpd="sng">
            <a:solidFill>
              <a:srgbClr val="2F35D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779912" y="3140968"/>
            <a:ext cx="1584176" cy="1296143"/>
          </a:xfrm>
          <a:prstGeom prst="rect">
            <a:avLst/>
          </a:prstGeom>
          <a:noFill/>
          <a:ln w="76200" cmpd="sng">
            <a:solidFill>
              <a:srgbClr val="2F35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 smtClean="0">
              <a:solidFill>
                <a:srgbClr val="000099"/>
              </a:solidFill>
              <a:latin typeface="Comic Sans MS" charset="0"/>
            </a:endParaRPr>
          </a:p>
          <a:p>
            <a:pPr algn="ctr">
              <a:defRPr/>
            </a:pPr>
            <a:endParaRPr lang="en-US" sz="3200" dirty="0">
              <a:solidFill>
                <a:srgbClr val="000099"/>
              </a:solidFill>
              <a:latin typeface="Comic Sans MS" charset="0"/>
            </a:endParaRPr>
          </a:p>
        </p:txBody>
      </p:sp>
      <p:sp>
        <p:nvSpPr>
          <p:cNvPr id="27" name="Parentesi quadra chiusa 26"/>
          <p:cNvSpPr/>
          <p:nvPr/>
        </p:nvSpPr>
        <p:spPr bwMode="auto">
          <a:xfrm rot="5400000" flipH="1">
            <a:off x="2772372" y="1437928"/>
            <a:ext cx="718936" cy="2592288"/>
          </a:xfrm>
          <a:prstGeom prst="rightBracke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60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827584" y="3429000"/>
            <a:ext cx="158417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Fonte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prstClr val="black"/>
                </a:solidFill>
                <a:latin typeface="Comic Sans MS" charset="0"/>
              </a:rPr>
              <a:t>energia</a:t>
            </a:r>
            <a:endParaRPr lang="en-US" sz="2400" dirty="0">
              <a:solidFill>
                <a:prstClr val="black"/>
              </a:solidFill>
              <a:latin typeface="Comic Sans MS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851920" y="3429000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ricavata</a:t>
            </a:r>
            <a:endParaRPr lang="en-US" sz="2400" dirty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1475656" y="1844824"/>
            <a:ext cx="36087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it-IT" sz="2400" dirty="0" smtClean="0">
                <a:solidFill>
                  <a:srgbClr val="2F35DF"/>
                </a:solidFill>
                <a:latin typeface="Comic Sans MS" charset="0"/>
              </a:rPr>
              <a:t>E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nergia</a:t>
            </a:r>
            <a:r>
              <a:rPr lang="en-US" sz="2400" dirty="0" smtClean="0">
                <a:solidFill>
                  <a:srgbClr val="2F35DF"/>
                </a:solidFill>
                <a:latin typeface="Comic Sans MS" charset="0"/>
              </a:rPr>
              <a:t> da </a:t>
            </a:r>
            <a:r>
              <a:rPr lang="en-US" sz="2400" dirty="0" err="1" smtClean="0">
                <a:solidFill>
                  <a:srgbClr val="2F35DF"/>
                </a:solidFill>
                <a:latin typeface="Comic Sans MS" charset="0"/>
              </a:rPr>
              <a:t>reinvestire</a:t>
            </a:r>
            <a:endParaRPr lang="en-US" sz="2400" dirty="0" smtClean="0">
              <a:solidFill>
                <a:srgbClr val="2F35DF"/>
              </a:solidFill>
              <a:latin typeface="Comic Sans MS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10629" y="170637"/>
            <a:ext cx="8397875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2800" dirty="0" smtClean="0">
                <a:solidFill>
                  <a:srgbClr val="FF0000"/>
                </a:solidFill>
              </a:rPr>
              <a:t>EROI</a:t>
            </a:r>
            <a:r>
              <a:rPr lang="en-US" sz="2800" dirty="0" smtClean="0">
                <a:solidFill>
                  <a:prstClr val="black"/>
                </a:solidFill>
              </a:rPr>
              <a:t> :  </a:t>
            </a: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prstClr val="black"/>
                </a:solidFill>
              </a:rPr>
              <a:t>nergy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eturn </a:t>
            </a:r>
            <a:r>
              <a:rPr lang="en-US" sz="2800" dirty="0" smtClean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n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prstClr val="black"/>
                </a:solidFill>
              </a:rPr>
              <a:t>nvestment</a:t>
            </a:r>
          </a:p>
          <a:p>
            <a:pPr lvl="1" algn="just"/>
            <a:r>
              <a:rPr lang="it-IT" sz="2800" dirty="0" smtClean="0">
                <a:solidFill>
                  <a:prstClr val="black"/>
                </a:solidFill>
              </a:rPr>
              <a:t>             (e</a:t>
            </a:r>
            <a:r>
              <a:rPr lang="en-US" sz="2800" dirty="0" err="1" smtClean="0">
                <a:solidFill>
                  <a:prstClr val="black"/>
                </a:solidFill>
              </a:rPr>
              <a:t>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ricavata</a:t>
            </a:r>
            <a:r>
              <a:rPr lang="en-US" sz="2800" dirty="0" smtClean="0">
                <a:solidFill>
                  <a:prstClr val="black"/>
                </a:solidFill>
              </a:rPr>
              <a:t> : </a:t>
            </a:r>
            <a:r>
              <a:rPr lang="en-US" sz="2800" dirty="0" err="1" smtClean="0">
                <a:solidFill>
                  <a:prstClr val="black"/>
                </a:solidFill>
              </a:rPr>
              <a:t>energia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spesa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79512" y="6075293"/>
            <a:ext cx="2880320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EROI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 : 1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411760" y="3933056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483768" y="2276872"/>
            <a:ext cx="1224136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just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3275856" y="6093296"/>
            <a:ext cx="6264696" cy="5847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r>
              <a:rPr lang="it-IT" sz="3200" dirty="0">
                <a:solidFill>
                  <a:prstClr val="black"/>
                </a:solidFill>
              </a:rPr>
              <a:t>e</a:t>
            </a:r>
            <a:r>
              <a:rPr lang="en-US" sz="3200" dirty="0" err="1" smtClean="0">
                <a:solidFill>
                  <a:prstClr val="black"/>
                </a:solidFill>
              </a:rPr>
              <a:t>nergia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usabile</a:t>
            </a:r>
            <a:r>
              <a:rPr lang="en-US" sz="3200" dirty="0" smtClean="0">
                <a:solidFill>
                  <a:srgbClr val="FF0000"/>
                </a:solidFill>
              </a:rPr>
              <a:t> 1 </a:t>
            </a:r>
            <a:r>
              <a:rPr lang="it-IT" sz="3200" dirty="0" smtClean="0">
                <a:solidFill>
                  <a:srgbClr val="FF0000"/>
                </a:solidFill>
              </a:rPr>
              <a:t>–</a:t>
            </a:r>
            <a:r>
              <a:rPr lang="en-US" sz="3200" dirty="0" smtClean="0">
                <a:solidFill>
                  <a:srgbClr val="FF0000"/>
                </a:solidFill>
              </a:rPr>
              <a:t> 1 = 0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27584" y="2996952"/>
            <a:ext cx="16561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✕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 satellite Schermata 2015-07-12 a 15.35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" y="0"/>
            <a:ext cx="9114730" cy="6858000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 rot="20981040">
            <a:off x="790230" y="2265585"/>
            <a:ext cx="8753879" cy="317374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8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 carti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769" y="-1348153"/>
            <a:ext cx="13916267" cy="9277512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2427889" y="2911773"/>
            <a:ext cx="1637160" cy="77639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3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bia ogg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621" y="0"/>
            <a:ext cx="7565923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940784" y="107340"/>
            <a:ext cx="1804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  <a:latin typeface="+mn-lt"/>
                <a:cs typeface="Arial"/>
              </a:rPr>
              <a:t>Libia</a:t>
            </a:r>
            <a:endParaRPr lang="it-IT" sz="2800" baseline="30000" dirty="0" smtClean="0">
              <a:solidFill>
                <a:srgbClr val="FF0000"/>
              </a:solidFill>
              <a:latin typeface="+mn-lt"/>
              <a:cs typeface="Arial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200370" y="4302974"/>
            <a:ext cx="820615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    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petrolio</a:t>
            </a:r>
            <a:r>
              <a:rPr lang="it-IT" sz="2000" dirty="0" smtClean="0">
                <a:latin typeface="Comic Sans MS" charset="0"/>
              </a:rPr>
              <a:t>: 48 miliardi di barili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charset="0"/>
              </a:rPr>
              <a:t>	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gas</a:t>
            </a:r>
            <a:r>
              <a:rPr lang="it-IT" sz="2000" dirty="0" smtClean="0">
                <a:latin typeface="Comic Sans MS" charset="0"/>
              </a:rPr>
              <a:t>: 1,5 x10</a:t>
            </a:r>
            <a:r>
              <a:rPr lang="it-IT" sz="2000" baseline="30000" dirty="0" smtClean="0">
                <a:latin typeface="Comic Sans MS" charset="0"/>
              </a:rPr>
              <a:t>12</a:t>
            </a:r>
            <a:r>
              <a:rPr lang="it-IT" sz="2000" dirty="0" smtClean="0">
                <a:latin typeface="Comic Sans MS" charset="0"/>
              </a:rPr>
              <a:t> di metri cubi</a:t>
            </a:r>
            <a:endParaRPr lang="it-IT" sz="2000" baseline="30000" dirty="0">
              <a:latin typeface="Comic Sans MS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903485" y="1823554"/>
            <a:ext cx="1528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Governo di </a:t>
            </a:r>
            <a:r>
              <a:rPr lang="it-IT" dirty="0" err="1" smtClean="0">
                <a:latin typeface="+mn-lt"/>
                <a:cs typeface="Arial"/>
              </a:rPr>
              <a:t>Tobruk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681052" y="1493876"/>
            <a:ext cx="1528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cs typeface="Arial"/>
              </a:rPr>
              <a:t>Governo </a:t>
            </a:r>
            <a:r>
              <a:rPr lang="it-IT" dirty="0" smtClean="0">
                <a:latin typeface="+mn-lt"/>
                <a:cs typeface="Arial"/>
              </a:rPr>
              <a:t>di Tripoli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5987" y="2422304"/>
            <a:ext cx="1528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Tuareg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644823" y="1034860"/>
            <a:ext cx="1528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cs typeface="Arial"/>
              </a:rPr>
              <a:t>ISIS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515492" y="740456"/>
            <a:ext cx="1528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cs typeface="Arial"/>
              </a:rPr>
              <a:t>R</a:t>
            </a:r>
            <a:r>
              <a:rPr lang="it-IT" dirty="0" smtClean="0">
                <a:cs typeface="Arial"/>
              </a:rPr>
              <a:t>ibelli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-24452" y="5139064"/>
            <a:ext cx="8206154" cy="16722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charset="0"/>
              </a:rPr>
              <a:t>   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baseline="30000" dirty="0">
              <a:solidFill>
                <a:srgbClr val="FF0000"/>
              </a:solidFill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baseline="30000" dirty="0" smtClean="0">
              <a:solidFill>
                <a:srgbClr val="FF0000"/>
              </a:solidFill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baseline="30000" dirty="0">
              <a:solidFill>
                <a:srgbClr val="FF0000"/>
              </a:solidFill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baseline="30000" dirty="0" smtClean="0">
              <a:latin typeface="Comic Sans MS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-47970" y="5080274"/>
            <a:ext cx="8206154" cy="22262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    Superficie: 1.760.000 km</a:t>
            </a:r>
            <a:r>
              <a:rPr lang="it-IT" sz="2000" baseline="30000" dirty="0" smtClean="0">
                <a:latin typeface="Comic Sans MS" charset="0"/>
              </a:rPr>
              <a:t>2</a:t>
            </a:r>
            <a:r>
              <a:rPr lang="it-IT" sz="2000" dirty="0">
                <a:latin typeface="Comic Sans MS" charset="0"/>
              </a:rPr>
              <a:t> </a:t>
            </a:r>
            <a:r>
              <a:rPr lang="it-IT" sz="2000" dirty="0" smtClean="0">
                <a:latin typeface="Comic Sans MS" charset="0"/>
              </a:rPr>
              <a:t>(sei volte l’Italia)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     Abitanti: 6.200.000;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     Età media: 26 anni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charset="0"/>
              </a:rPr>
              <a:t> </a:t>
            </a:r>
            <a:r>
              <a:rPr lang="it-IT" sz="2000" dirty="0" smtClean="0">
                <a:latin typeface="Comic Sans MS" charset="0"/>
              </a:rPr>
              <a:t>      PIL pro capite: 12.000 $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 smtClean="0"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baseline="30000" dirty="0" smtClean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17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 cartin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4769" y="-1348153"/>
            <a:ext cx="13916267" cy="9277512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4549932" y="2911773"/>
            <a:ext cx="1637160" cy="77639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675597" y="935698"/>
            <a:ext cx="459281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    Superficie: 1.002.000 km</a:t>
            </a:r>
            <a:r>
              <a:rPr lang="it-IT" sz="2000" baseline="30000" dirty="0" smtClean="0">
                <a:latin typeface="Comic Sans MS" charset="0"/>
              </a:rPr>
              <a:t>2</a:t>
            </a:r>
            <a:endParaRPr lang="it-IT" sz="2000" dirty="0" smtClean="0"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     Abitanti:   90.00.000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     PIL pro capite: 6.500 $</a:t>
            </a:r>
          </a:p>
        </p:txBody>
      </p:sp>
      <p:sp>
        <p:nvSpPr>
          <p:cNvPr id="5" name="Rettangolo 4"/>
          <p:cNvSpPr/>
          <p:nvPr/>
        </p:nvSpPr>
        <p:spPr>
          <a:xfrm>
            <a:off x="2372816" y="3851750"/>
            <a:ext cx="559737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    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petrolio</a:t>
            </a:r>
            <a:r>
              <a:rPr lang="it-IT" sz="2000" dirty="0" smtClean="0">
                <a:latin typeface="Comic Sans MS" charset="0"/>
              </a:rPr>
              <a:t>: 3.6 miliardi di barili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charset="0"/>
              </a:rPr>
              <a:t>	</a:t>
            </a:r>
            <a:endParaRPr lang="it-IT" sz="2000" dirty="0" smtClean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5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15" y="718617"/>
            <a:ext cx="7067906" cy="467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9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8-08 a 10.32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"/>
            <a:ext cx="9144000" cy="67564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75448" y="3286569"/>
            <a:ext cx="1267865" cy="646331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+mn-lt"/>
                <a:cs typeface="Arial"/>
              </a:rPr>
              <a:t>Golfo persico</a:t>
            </a:r>
            <a:endParaRPr lang="it-IT" b="1" baseline="30000" dirty="0" smtClean="0">
              <a:latin typeface="+mn-lt"/>
              <a:cs typeface="Arial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706821" y="2620081"/>
            <a:ext cx="1267865" cy="646331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+mn-lt"/>
                <a:cs typeface="Arial"/>
              </a:rPr>
              <a:t>Canale 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  <a:cs typeface="Arial"/>
              </a:rPr>
              <a:t>d</a:t>
            </a:r>
            <a:r>
              <a:rPr lang="it-IT" b="1" dirty="0" smtClean="0">
                <a:latin typeface="+mn-lt"/>
                <a:cs typeface="Arial"/>
              </a:rPr>
              <a:t>i Suez </a:t>
            </a:r>
          </a:p>
        </p:txBody>
      </p:sp>
    </p:spTree>
    <p:extLst>
      <p:ext uri="{BB962C8B-B14F-4D97-AF65-F5344CB8AC3E}">
        <p14:creationId xmlns:p14="http://schemas.microsoft.com/office/powerpoint/2010/main" val="9658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8-08 a 08.03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5098"/>
            <a:ext cx="9144000" cy="3282902"/>
          </a:xfrm>
          <a:prstGeom prst="rect">
            <a:avLst/>
          </a:prstGeom>
        </p:spPr>
      </p:pic>
      <p:pic>
        <p:nvPicPr>
          <p:cNvPr id="3" name="Immagine 2" descr="Schermata 2015-08-08 a 08.07.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23477"/>
            <a:ext cx="9144000" cy="446227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9645" y="-153330"/>
            <a:ext cx="4368240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La più grande nave di tutti i tempi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     </a:t>
            </a:r>
            <a:r>
              <a:rPr lang="it-IT" sz="2000" dirty="0" smtClean="0">
                <a:solidFill>
                  <a:srgbClr val="000000"/>
                </a:solidFill>
                <a:latin typeface="Comic Sans MS" charset="0"/>
              </a:rPr>
              <a:t>petroliera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 KNOCK NEVIS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000000"/>
                </a:solidFill>
                <a:latin typeface="Comic Sans MS" charset="0"/>
              </a:rPr>
              <a:t>Lunghezza:  458 metri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000000"/>
                </a:solidFill>
                <a:latin typeface="Comic Sans MS" charset="0"/>
              </a:rPr>
              <a:t>Larghezza:     68 metri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000000"/>
                </a:solidFill>
                <a:latin typeface="Comic Sans MS" charset="0"/>
              </a:rPr>
              <a:t>Immersione: 24 metri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000000"/>
                </a:solidFill>
                <a:latin typeface="Comic Sans MS" charset="0"/>
              </a:rPr>
              <a:t>Dislocamento: 648.000 </a:t>
            </a:r>
            <a:r>
              <a:rPr lang="it-IT" sz="2000" dirty="0" err="1" smtClean="0">
                <a:solidFill>
                  <a:srgbClr val="000000"/>
                </a:solidFill>
                <a:latin typeface="Comic Sans MS" charset="0"/>
              </a:rPr>
              <a:t>tonn</a:t>
            </a:r>
            <a:endParaRPr lang="it-IT" sz="2000" dirty="0" smtClean="0">
              <a:solidFill>
                <a:srgbClr val="000000"/>
              </a:solidFill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000000"/>
                </a:solidFill>
                <a:latin typeface="Comic Sans MS" charset="0"/>
              </a:rPr>
              <a:t>Capacità di carico: equivalente a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000000"/>
                </a:solidFill>
                <a:latin typeface="Comic Sans MS" charset="0"/>
              </a:rPr>
              <a:t>     4.1 milioni di barili di petrolio</a:t>
            </a:r>
          </a:p>
        </p:txBody>
      </p:sp>
    </p:spTree>
    <p:extLst>
      <p:ext uri="{BB962C8B-B14F-4D97-AF65-F5344CB8AC3E}">
        <p14:creationId xmlns:p14="http://schemas.microsoft.com/office/powerpoint/2010/main" val="299919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2074" y="83560"/>
            <a:ext cx="10160000" cy="57023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21535" y="5796142"/>
            <a:ext cx="493254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</a:t>
            </a:r>
            <a:r>
              <a:rPr lang="it-IT" sz="2000" b="1" dirty="0" smtClean="0">
                <a:latin typeface="Calibri"/>
                <a:cs typeface="Calibri"/>
              </a:rPr>
              <a:t>METANIERA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alibri"/>
                <a:cs typeface="Calibri"/>
              </a:rPr>
              <a:t>Nave per il </a:t>
            </a:r>
            <a:r>
              <a:rPr lang="it-IT" sz="2000" dirty="0">
                <a:latin typeface="Calibri"/>
                <a:cs typeface="Calibri"/>
              </a:rPr>
              <a:t>t</a:t>
            </a:r>
            <a:r>
              <a:rPr lang="it-IT" sz="2000" dirty="0" smtClean="0">
                <a:latin typeface="Calibri"/>
                <a:cs typeface="Calibri"/>
              </a:rPr>
              <a:t>rasporto del metano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alibri"/>
                <a:cs typeface="Calibri"/>
              </a:rPr>
              <a:t>l</a:t>
            </a:r>
            <a:r>
              <a:rPr lang="it-IT" sz="2000" dirty="0" smtClean="0">
                <a:latin typeface="Calibri"/>
                <a:cs typeface="Calibri"/>
              </a:rPr>
              <a:t>unghezza 226 metri</a:t>
            </a:r>
          </a:p>
        </p:txBody>
      </p:sp>
    </p:spTree>
    <p:extLst>
      <p:ext uri="{BB962C8B-B14F-4D97-AF65-F5344CB8AC3E}">
        <p14:creationId xmlns:p14="http://schemas.microsoft.com/office/powerpoint/2010/main" val="156110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61" y="60223"/>
            <a:ext cx="8487618" cy="433929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21535" y="4576166"/>
            <a:ext cx="493254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</a:t>
            </a:r>
            <a:r>
              <a:rPr lang="it-IT" sz="2000" b="1" dirty="0" smtClean="0">
                <a:latin typeface="Calibri"/>
                <a:cs typeface="Calibri"/>
              </a:rPr>
              <a:t>Gasiera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alibri"/>
                <a:cs typeface="Calibri"/>
              </a:rPr>
              <a:t>Nave per il </a:t>
            </a:r>
            <a:r>
              <a:rPr lang="it-IT" sz="2000" dirty="0">
                <a:latin typeface="Calibri"/>
                <a:cs typeface="Calibri"/>
              </a:rPr>
              <a:t>t</a:t>
            </a:r>
            <a:r>
              <a:rPr lang="it-IT" sz="2000" dirty="0" smtClean="0">
                <a:latin typeface="Calibri"/>
                <a:cs typeface="Calibri"/>
              </a:rPr>
              <a:t>rasporto di gas liquido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alibri"/>
                <a:cs typeface="Calibri"/>
              </a:rPr>
              <a:t>l</a:t>
            </a:r>
            <a:r>
              <a:rPr lang="it-IT" sz="2000" dirty="0" smtClean="0">
                <a:latin typeface="Calibri"/>
                <a:cs typeface="Calibri"/>
              </a:rPr>
              <a:t>unghezza </a:t>
            </a:r>
            <a:r>
              <a:rPr lang="it-IT" sz="2000" smtClean="0">
                <a:latin typeface="Calibri"/>
                <a:cs typeface="Calibri"/>
              </a:rPr>
              <a:t>116 metri</a:t>
            </a:r>
            <a:endParaRPr lang="it-IT" sz="2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87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ormuz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5526"/>
            <a:ext cx="9144000" cy="41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 cartin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846"/>
            <a:ext cx="9144000" cy="6096000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7402086" y="2510685"/>
            <a:ext cx="802033" cy="63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9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 lingue in IR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373"/>
            <a:ext cx="9144000" cy="570125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837990" y="1937656"/>
            <a:ext cx="85216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Arial"/>
              </a:rPr>
              <a:t>c</a:t>
            </a:r>
            <a:r>
              <a:rPr lang="it-IT" dirty="0" smtClean="0">
                <a:latin typeface="+mn-lt"/>
                <a:cs typeface="Arial"/>
              </a:rPr>
              <a:t>urdo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446612" y="3025928"/>
            <a:ext cx="126786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persiano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654219" y="3362160"/>
            <a:ext cx="126786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 smtClean="0">
                <a:latin typeface="+mn-lt"/>
                <a:cs typeface="Arial"/>
              </a:rPr>
              <a:t>pashto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5548006"/>
            <a:ext cx="9143999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solidFill>
                <a:srgbClr val="FF0000"/>
              </a:solidFill>
              <a:latin typeface="Comic Sans MS" charset="0"/>
            </a:endParaRP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 smtClean="0">
                <a:solidFill>
                  <a:srgbClr val="FF0000"/>
                </a:solidFill>
                <a:latin typeface="+mj-lt"/>
              </a:rPr>
              <a:t>Le principali lingue in Iran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600" dirty="0" smtClean="0">
              <a:latin typeface="+mj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149888" y="4684400"/>
            <a:ext cx="1267865" cy="646331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Golfo  persico</a:t>
            </a:r>
            <a:endParaRPr lang="it-IT" baseline="30000" dirty="0" smtClean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11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olfo persico petr + ga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84" y="0"/>
            <a:ext cx="6848832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86260" y="832678"/>
            <a:ext cx="361972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Superficie: 1.650.000 km</a:t>
            </a:r>
            <a:r>
              <a:rPr lang="it-IT" sz="2000" baseline="30000" dirty="0" smtClean="0">
                <a:latin typeface="Comic Sans MS" charset="0"/>
              </a:rPr>
              <a:t>2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Abitanti: 77.180.000;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Età media: 27 anni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PIL pro capite: 12.000 $</a:t>
            </a:r>
            <a:endParaRPr lang="it-IT" sz="2000" dirty="0">
              <a:latin typeface="Comic Sans MS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162703" y="5213766"/>
            <a:ext cx="581002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petrolio</a:t>
            </a:r>
            <a:r>
              <a:rPr lang="it-IT" sz="2000" dirty="0" smtClean="0">
                <a:latin typeface="Comic Sans MS" charset="0"/>
              </a:rPr>
              <a:t>: 157 miliardi di barili (9,3%)</a:t>
            </a:r>
            <a:endParaRPr lang="it-IT" sz="2000" dirty="0"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gas</a:t>
            </a:r>
            <a:r>
              <a:rPr lang="it-IT" sz="2000" dirty="0" smtClean="0">
                <a:latin typeface="Comic Sans MS" charset="0"/>
              </a:rPr>
              <a:t>: 34 x10</a:t>
            </a:r>
            <a:r>
              <a:rPr lang="it-IT" sz="2000" baseline="30000" dirty="0" smtClean="0">
                <a:latin typeface="Comic Sans MS" charset="0"/>
              </a:rPr>
              <a:t>12</a:t>
            </a:r>
            <a:r>
              <a:rPr lang="it-IT" sz="2000" dirty="0" smtClean="0">
                <a:latin typeface="Comic Sans MS" charset="0"/>
              </a:rPr>
              <a:t> di metri cubi (18,2%)</a:t>
            </a:r>
            <a:endParaRPr lang="it-IT" sz="2000" baseline="30000" dirty="0">
              <a:latin typeface="Comic Sans MS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145851" y="2883524"/>
            <a:ext cx="180457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FF0000"/>
                </a:solidFill>
                <a:latin typeface="+mn-lt"/>
                <a:cs typeface="Arial"/>
              </a:rPr>
              <a:t>IRAN</a:t>
            </a:r>
            <a:endParaRPr lang="it-IT" sz="3200" baseline="30000" dirty="0" smtClean="0">
              <a:solidFill>
                <a:srgbClr val="FF0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06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 carti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46"/>
            <a:ext cx="9144000" cy="6096000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6048657" y="2460549"/>
            <a:ext cx="802033" cy="63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9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29" name="Group 2"/>
          <p:cNvGrpSpPr>
            <a:grpSpLocks/>
          </p:cNvGrpSpPr>
          <p:nvPr/>
        </p:nvGrpSpPr>
        <p:grpSpPr bwMode="auto">
          <a:xfrm>
            <a:off x="179388" y="811213"/>
            <a:ext cx="8564562" cy="4751387"/>
            <a:chOff x="295" y="935"/>
            <a:chExt cx="5146" cy="2574"/>
          </a:xfrm>
        </p:grpSpPr>
        <p:pic>
          <p:nvPicPr>
            <p:cNvPr id="99335" name="Picture 3" descr="Mondo Fisic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935"/>
              <a:ext cx="5146" cy="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36" name="Oval 4"/>
            <p:cNvSpPr>
              <a:spLocks noChangeArrowheads="1"/>
            </p:cNvSpPr>
            <p:nvPr/>
          </p:nvSpPr>
          <p:spPr bwMode="auto">
            <a:xfrm rot="672949">
              <a:off x="3263" y="1170"/>
              <a:ext cx="588" cy="9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" name="Oval 4"/>
          <p:cNvSpPr>
            <a:spLocks noChangeArrowheads="1"/>
          </p:cNvSpPr>
          <p:nvPr/>
        </p:nvSpPr>
        <p:spPr bwMode="auto">
          <a:xfrm rot="5400000">
            <a:off x="2025650" y="1035050"/>
            <a:ext cx="977900" cy="1371600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cs typeface="ＭＳ Ｐゴシック" charset="-128"/>
            </a:endParaRPr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5105400" y="177800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smtClean="0">
                <a:solidFill>
                  <a:srgbClr val="FFFFFF"/>
                </a:solidFill>
                <a:latin typeface="Comic Sans MS" charset="0"/>
              </a:rPr>
              <a:t>70% </a:t>
            </a:r>
          </a:p>
          <a:p>
            <a:pPr algn="ctr" eaLnBrk="1" hangingPunct="1"/>
            <a:r>
              <a:rPr lang="it-IT" sz="1600" smtClean="0">
                <a:solidFill>
                  <a:srgbClr val="FFFFFF"/>
                </a:solidFill>
                <a:latin typeface="Comic Sans MS" charset="0"/>
              </a:rPr>
              <a:t>riserve</a:t>
            </a:r>
          </a:p>
        </p:txBody>
      </p:sp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1981200" y="132080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smtClean="0">
                <a:solidFill>
                  <a:srgbClr val="FFFFFF"/>
                </a:solidFill>
                <a:latin typeface="Comic Sans MS" charset="0"/>
              </a:rPr>
              <a:t>25% </a:t>
            </a:r>
          </a:p>
          <a:p>
            <a:pPr algn="ctr" eaLnBrk="1" hangingPunct="1"/>
            <a:r>
              <a:rPr lang="it-IT" sz="1600" smtClean="0">
                <a:solidFill>
                  <a:srgbClr val="FFFFFF"/>
                </a:solidFill>
                <a:latin typeface="Comic Sans MS" charset="0"/>
              </a:rPr>
              <a:t>consumi</a:t>
            </a:r>
          </a:p>
        </p:txBody>
      </p:sp>
      <p:pic>
        <p:nvPicPr>
          <p:cNvPr id="11" name="Picture 9" descr="oil ministry NG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" y="104775"/>
            <a:ext cx="91090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87450" y="6356350"/>
            <a:ext cx="6862763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 smtClean="0">
                <a:solidFill>
                  <a:srgbClr val="FFFFFF"/>
                </a:solidFill>
                <a:latin typeface="Comic Sans MS" charset="0"/>
              </a:rPr>
              <a:t>Baghdad, Ministero del Petrolio, Aprile 2003</a:t>
            </a:r>
          </a:p>
        </p:txBody>
      </p:sp>
    </p:spTree>
    <p:extLst>
      <p:ext uri="{BB962C8B-B14F-4D97-AF65-F5344CB8AC3E}">
        <p14:creationId xmlns:p14="http://schemas.microsoft.com/office/powerpoint/2010/main" val="22361701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2"/>
          <p:cNvSpPr txBox="1">
            <a:spLocks noChangeArrowheads="1"/>
          </p:cNvSpPr>
          <p:nvPr/>
        </p:nvSpPr>
        <p:spPr bwMode="auto">
          <a:xfrm>
            <a:off x="1030632" y="126751"/>
            <a:ext cx="655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Consumo annuale di </a:t>
            </a:r>
            <a:r>
              <a:rPr lang="it-IT" sz="2800" b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energia primaria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708265"/>
            <a:ext cx="8993620" cy="661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                              </a:t>
            </a:r>
            <a:r>
              <a:rPr lang="it-IT" sz="2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Mtep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           % sul totale    per persona, </a:t>
            </a:r>
            <a:r>
              <a:rPr lang="it-IT" sz="2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tep</a:t>
            </a:r>
            <a:endParaRPr lang="it-IT" sz="28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  <a:p>
            <a:endParaRPr lang="it-IT" sz="2800" dirty="0" smtClean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M</a:t>
            </a:r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ondo	       12.928  	</a:t>
            </a:r>
            <a:r>
              <a:rPr lang="it-IT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          100                      1.8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Cina                        2.972</a:t>
            </a:r>
            <a:r>
              <a:rPr lang="it-IT" sz="2800" dirty="0">
                <a:latin typeface="Calibri"/>
                <a:ea typeface="ＭＳ Ｐゴシック" charset="0"/>
                <a:cs typeface="Calibri"/>
              </a:rPr>
              <a:t>	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             23.0                    2.1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Stati Uniti              2.299                 17.8                    7.4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Russia</a:t>
            </a:r>
            <a:r>
              <a:rPr lang="it-IT" sz="2800" dirty="0">
                <a:latin typeface="Calibri"/>
                <a:ea typeface="ＭＳ Ｐゴシック" charset="0"/>
                <a:cs typeface="Calibri"/>
              </a:rPr>
              <a:t>		 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           682                    5.3                    4.9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India                          637                    4.9                    0.5     </a:t>
            </a:r>
            <a:endParaRPr lang="it-IT" sz="2800" dirty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Giappone                  456                    3.9                    3.6</a:t>
            </a:r>
            <a:endParaRPr lang="it-IT" sz="2800" dirty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Canada                      332                    2.7                    9.8</a:t>
            </a:r>
            <a:endParaRPr lang="it-IT" sz="2800" dirty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Germania                  311                    2.4 	        3.8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Brasile                        296                    2.3                   1.3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Corea del Sud           273                    2.1                    5.4</a:t>
            </a:r>
            <a:endParaRPr lang="it-IT" sz="2800" dirty="0"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Francia                       237                    1.8                    3.7</a:t>
            </a:r>
          </a:p>
          <a:p>
            <a:r>
              <a:rPr lang="it-IT" sz="2800" dirty="0" smtClean="0">
                <a:solidFill>
                  <a:srgbClr val="FF66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Italia                  148               1.1                2.5</a:t>
            </a:r>
          </a:p>
          <a:p>
            <a:r>
              <a:rPr lang="it-IT" sz="32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			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380139" y="2063019"/>
            <a:ext cx="1637160" cy="89492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158391" y="744763"/>
            <a:ext cx="2714087" cy="75685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6700308" y="2098435"/>
            <a:ext cx="1169631" cy="89492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6984362" y="3292174"/>
            <a:ext cx="785323" cy="53477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7036508" y="4146478"/>
            <a:ext cx="785323" cy="53477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7136762" y="6285614"/>
            <a:ext cx="785323" cy="53477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99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68" y="0"/>
            <a:ext cx="6811652" cy="574903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89816" y="832678"/>
            <a:ext cx="361972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Superficie: 438.000 km</a:t>
            </a:r>
            <a:r>
              <a:rPr lang="it-IT" sz="2000" baseline="30000" dirty="0" smtClean="0">
                <a:latin typeface="Comic Sans MS" charset="0"/>
              </a:rPr>
              <a:t>2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Abitanti: 31.600.000;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Età media: 18 anni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 PIL pro capite: 7000 $</a:t>
            </a:r>
            <a:endParaRPr lang="it-IT" sz="2000" dirty="0">
              <a:latin typeface="Comic Sans MS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05210" y="5263902"/>
            <a:ext cx="609408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petrolio</a:t>
            </a:r>
            <a:r>
              <a:rPr lang="it-IT" sz="2000" dirty="0" smtClean="0">
                <a:latin typeface="Comic Sans MS" charset="0"/>
              </a:rPr>
              <a:t>: 150 miliardi di barili (8.8 %)</a:t>
            </a:r>
            <a:r>
              <a:rPr lang="it-IT" sz="2000" dirty="0">
                <a:latin typeface="Comic Sans MS" charset="0"/>
              </a:rPr>
              <a:t>	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gas</a:t>
            </a:r>
            <a:r>
              <a:rPr lang="it-IT" sz="2000" dirty="0" smtClean="0">
                <a:latin typeface="Comic Sans MS" charset="0"/>
              </a:rPr>
              <a:t>: 3.6 x10</a:t>
            </a:r>
            <a:r>
              <a:rPr lang="it-IT" sz="2000" baseline="30000" dirty="0" smtClean="0">
                <a:latin typeface="Comic Sans MS" charset="0"/>
              </a:rPr>
              <a:t>12</a:t>
            </a:r>
            <a:r>
              <a:rPr lang="it-IT" sz="2000" dirty="0" smtClean="0">
                <a:latin typeface="Comic Sans MS" charset="0"/>
              </a:rPr>
              <a:t> di metri cubi (1.9 %)</a:t>
            </a:r>
            <a:endParaRPr lang="it-IT" sz="2000" baseline="30000" dirty="0">
              <a:latin typeface="Comic Sans MS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208126" y="973181"/>
            <a:ext cx="1069377" cy="63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3677997" y="2562813"/>
            <a:ext cx="1952936" cy="631087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3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 carti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46"/>
            <a:ext cx="9144000" cy="6096000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5664351" y="2176446"/>
            <a:ext cx="651652" cy="51410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1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1" y="0"/>
            <a:ext cx="8896618" cy="6116425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3625851" y="2577533"/>
            <a:ext cx="1069377" cy="63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1" y="5311494"/>
            <a:ext cx="900615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Comic Sans MS" charset="0"/>
              </a:rPr>
              <a:t> </a:t>
            </a:r>
            <a:r>
              <a:rPr lang="it-IT" sz="2800" dirty="0" smtClean="0">
                <a:latin typeface="Comic Sans MS" charset="0"/>
              </a:rPr>
              <a:t>Superficie: 185.000 km</a:t>
            </a:r>
            <a:r>
              <a:rPr lang="it-IT" sz="2800" baseline="30000" dirty="0" smtClean="0">
                <a:latin typeface="Comic Sans MS" charset="0"/>
              </a:rPr>
              <a:t>2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>
                <a:latin typeface="Comic Sans MS" charset="0"/>
              </a:rPr>
              <a:t>Abitanti: 18.000.000;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 smtClean="0"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 smtClean="0">
              <a:latin typeface="Comic Sans MS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05210" y="400710"/>
            <a:ext cx="609408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petrolio</a:t>
            </a:r>
            <a:r>
              <a:rPr lang="it-IT" sz="2000" dirty="0" smtClean="0">
                <a:latin typeface="Comic Sans MS" charset="0"/>
              </a:rPr>
              <a:t>: 2.5 miliardi di barili (0.1 %)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gas</a:t>
            </a:r>
            <a:r>
              <a:rPr lang="it-IT" sz="2000" dirty="0" smtClean="0">
                <a:latin typeface="Comic Sans MS" charset="0"/>
              </a:rPr>
              <a:t>: 0.3 x10</a:t>
            </a:r>
            <a:r>
              <a:rPr lang="it-IT" sz="2000" baseline="30000" dirty="0" smtClean="0">
                <a:latin typeface="Comic Sans MS" charset="0"/>
              </a:rPr>
              <a:t>12</a:t>
            </a:r>
            <a:r>
              <a:rPr lang="it-IT" sz="2000" dirty="0" smtClean="0">
                <a:latin typeface="Comic Sans MS" charset="0"/>
              </a:rPr>
              <a:t> di metri cubi (0.2 %)</a:t>
            </a:r>
            <a:endParaRPr lang="it-IT" sz="2000" baseline="300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2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3" y="261020"/>
            <a:ext cx="7416800" cy="56642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168095" y="1513104"/>
            <a:ext cx="1267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+mn-lt"/>
                <a:cs typeface="Arial"/>
              </a:rPr>
              <a:t>ISIS</a:t>
            </a:r>
            <a:endParaRPr lang="it-IT" b="1" baseline="30000" dirty="0" smtClean="0">
              <a:latin typeface="+mn-lt"/>
              <a:cs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272908" y="3637521"/>
            <a:ext cx="1267865" cy="369332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+mn-lt"/>
                <a:cs typeface="Arial"/>
              </a:rPr>
              <a:t>IRAQ</a:t>
            </a:r>
            <a:endParaRPr lang="it-IT" b="1" baseline="30000" dirty="0" smtClean="0">
              <a:latin typeface="+mn-lt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14399" y="2033168"/>
            <a:ext cx="1267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+mn-lt"/>
                <a:cs typeface="Arial"/>
              </a:rPr>
              <a:t>Syria</a:t>
            </a:r>
            <a:endParaRPr lang="it-IT" b="1" baseline="30000" dirty="0" smtClean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21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8-05 a 18.07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7"/>
            <a:ext cx="9144000" cy="678230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2105333" y="1157013"/>
            <a:ext cx="802033" cy="631087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1171648" y="5019477"/>
            <a:ext cx="802033" cy="63108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-250635" y="-10835"/>
            <a:ext cx="4762065" cy="63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248617" y="4212480"/>
            <a:ext cx="1267865" cy="369332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Libano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34208" y="4548712"/>
            <a:ext cx="1267865" cy="369332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Iraq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968629" y="55176"/>
            <a:ext cx="1267865" cy="369332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Turchia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839516" y="458256"/>
            <a:ext cx="1267865" cy="369332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curdi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020254" y="2382128"/>
            <a:ext cx="1267865" cy="369332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ISIS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432378" y="2133440"/>
            <a:ext cx="1267865" cy="369332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ribelli</a:t>
            </a:r>
            <a:endParaRPr lang="it-IT" baseline="30000" dirty="0" smtClean="0">
              <a:latin typeface="+mn-lt"/>
              <a:cs typeface="Arial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200471" y="3572664"/>
            <a:ext cx="1267865" cy="369332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+mn-lt"/>
                <a:cs typeface="Arial"/>
              </a:rPr>
              <a:t>Governo </a:t>
            </a:r>
            <a:endParaRPr lang="it-IT" baseline="30000" dirty="0" smtClean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7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ell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03" y="0"/>
            <a:ext cx="7708993" cy="6858000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2589895" y="865260"/>
            <a:ext cx="6232457" cy="556868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744978" y="2823950"/>
            <a:ext cx="6077374" cy="1938992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Medio Oriente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 smtClean="0">
              <a:solidFill>
                <a:srgbClr val="FF0000"/>
              </a:solidFill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petrolio</a:t>
            </a:r>
            <a:r>
              <a:rPr lang="it-IT" sz="2000" dirty="0" smtClean="0">
                <a:latin typeface="Comic Sans MS" charset="0"/>
              </a:rPr>
              <a:t>: 810 miliardi di barili (47.7%)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charset="0"/>
              </a:rPr>
              <a:t>	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charset="0"/>
              </a:rPr>
              <a:t>Riserve di gas</a:t>
            </a:r>
            <a:r>
              <a:rPr lang="it-IT" sz="2000" dirty="0" smtClean="0">
                <a:latin typeface="Comic Sans MS" charset="0"/>
              </a:rPr>
              <a:t>: 80 x10</a:t>
            </a:r>
            <a:r>
              <a:rPr lang="it-IT" sz="2000" baseline="30000" dirty="0" smtClean="0">
                <a:latin typeface="Comic Sans MS" charset="0"/>
              </a:rPr>
              <a:t>12</a:t>
            </a:r>
            <a:r>
              <a:rPr lang="it-IT" sz="2000" dirty="0" smtClean="0">
                <a:latin typeface="Comic Sans MS" charset="0"/>
              </a:rPr>
              <a:t> di metri cubi (42.7%)</a:t>
            </a:r>
            <a:endParaRPr lang="it-IT" sz="2000" baseline="30000" dirty="0">
              <a:latin typeface="Comic Sans MS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 smtClean="0">
              <a:latin typeface="Comic Sans MS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619303" y="3279437"/>
            <a:ext cx="802033" cy="63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7320560" y="3883061"/>
            <a:ext cx="802033" cy="63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4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ussi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78"/>
            <a:ext cx="9144000" cy="63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1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2"/>
          <p:cNvSpPr txBox="1">
            <a:spLocks noChangeArrowheads="1"/>
          </p:cNvSpPr>
          <p:nvPr/>
        </p:nvSpPr>
        <p:spPr bwMode="auto">
          <a:xfrm>
            <a:off x="2807112" y="13392"/>
            <a:ext cx="83252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             Petrolio  </a:t>
            </a:r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riserve/consumo</a:t>
            </a:r>
          </a:p>
          <a:p>
            <a:r>
              <a:rPr lang="it-IT" sz="28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</a:t>
            </a:r>
            <a:r>
              <a:rPr lang="it-IT" sz="2800" dirty="0">
                <a:latin typeface="Comic Sans MS" charset="0"/>
                <a:ea typeface="ＭＳ Ｐゴシック" charset="0"/>
                <a:cs typeface="ＭＳ Ｐゴシック" charset="0"/>
              </a:rPr>
              <a:t>iserve</a:t>
            </a:r>
            <a:r>
              <a:rPr lang="it-IT" sz="28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    </a:t>
            </a:r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C</a:t>
            </a:r>
            <a:r>
              <a:rPr lang="it-IT" sz="2800" b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onsumo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	             </a:t>
            </a:r>
            <a:r>
              <a:rPr lang="it-IT" sz="2800" b="1" dirty="0" err="1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R</a:t>
            </a:r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/C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</a:t>
            </a:r>
            <a:r>
              <a:rPr lang="it-IT" sz="28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10</a:t>
            </a:r>
            <a:r>
              <a:rPr lang="it-IT" sz="2800" baseline="30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9</a:t>
            </a:r>
            <a:r>
              <a:rPr lang="it-IT" sz="28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 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barili)      (10</a:t>
            </a:r>
            <a:r>
              <a:rPr lang="it-IT" sz="2800" baseline="30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9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 barili/a)          anni</a:t>
            </a:r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0380" y="1906088"/>
            <a:ext cx="913982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Mondo		1.700	</a:t>
            </a:r>
            <a:r>
              <a:rPr lang="it-IT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	 </a:t>
            </a:r>
            <a:r>
              <a:rPr lang="it-IT" sz="2800" dirty="0" smtClean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         33		   51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Venezuela                   298	                        0.30               900	  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Arabia </a:t>
            </a:r>
            <a:r>
              <a:rPr lang="it-IT" sz="2800" dirty="0" err="1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Saud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.	               267                         1.26                 85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Canada	               172		              0.85	              200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Iran                               157			   0.74               210</a:t>
            </a:r>
          </a:p>
          <a:p>
            <a:r>
              <a:rPr lang="it-IT" sz="2800" dirty="0" err="1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Irak</a:t>
            </a:r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                               150                           -                   &gt;200</a:t>
            </a:r>
          </a:p>
          <a:p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Russia</a:t>
            </a:r>
            <a:r>
              <a:rPr lang="it-IT" sz="2800" dirty="0">
                <a:latin typeface="Calibri"/>
                <a:ea typeface="ＭＳ Ｐゴシック" charset="0"/>
                <a:cs typeface="Calibri"/>
              </a:rPr>
              <a:t>		               103                           </a:t>
            </a:r>
            <a:r>
              <a:rPr lang="it-IT" sz="2800" dirty="0" smtClean="0">
                <a:latin typeface="Calibri"/>
                <a:ea typeface="ＭＳ Ｐゴシック" charset="0"/>
                <a:cs typeface="Calibri"/>
              </a:rPr>
              <a:t>1.16                 90               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Kuwait                          101                           0.18               550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Emirati                           91                            0.32               300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Libia                                48                            -                   &gt;150</a:t>
            </a:r>
            <a:endParaRPr lang="it-IT" sz="2800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  <a:p>
            <a:r>
              <a:rPr lang="it-IT" sz="28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ＭＳ Ｐゴシック" charset="0"/>
              </a:rPr>
              <a:t>Nigeria                            37		                -                    &gt; 50</a:t>
            </a:r>
          </a:p>
          <a:p>
            <a:endParaRPr lang="it-IT" sz="3200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69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2"/>
          <p:cNvSpPr txBox="1">
            <a:spLocks noChangeArrowheads="1"/>
          </p:cNvSpPr>
          <p:nvPr/>
        </p:nvSpPr>
        <p:spPr bwMode="auto">
          <a:xfrm>
            <a:off x="2807112" y="13392"/>
            <a:ext cx="83252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             Petrolio  </a:t>
            </a:r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riserve/consumo</a:t>
            </a:r>
          </a:p>
          <a:p>
            <a:r>
              <a:rPr lang="it-IT" sz="28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</a:t>
            </a:r>
            <a:r>
              <a:rPr lang="it-IT" sz="2800" dirty="0">
                <a:latin typeface="Comic Sans MS" charset="0"/>
                <a:ea typeface="ＭＳ Ｐゴシック" charset="0"/>
                <a:cs typeface="ＭＳ Ｐゴシック" charset="0"/>
              </a:rPr>
              <a:t>iserve</a:t>
            </a:r>
            <a:r>
              <a:rPr lang="it-IT" sz="28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    </a:t>
            </a:r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C</a:t>
            </a:r>
            <a:r>
              <a:rPr lang="it-IT" sz="2800" b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onsumo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	             </a:t>
            </a:r>
            <a:r>
              <a:rPr lang="it-IT" sz="2800" b="1" dirty="0" err="1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R</a:t>
            </a:r>
            <a:r>
              <a:rPr lang="it-IT" sz="28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/C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</a:t>
            </a:r>
            <a:r>
              <a:rPr lang="it-IT" sz="28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10</a:t>
            </a:r>
            <a:r>
              <a:rPr lang="it-IT" sz="2800" baseline="30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9</a:t>
            </a:r>
            <a:r>
              <a:rPr lang="it-IT" sz="28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 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barili)      (10</a:t>
            </a:r>
            <a:r>
              <a:rPr lang="it-IT" sz="2800" baseline="30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9</a:t>
            </a:r>
            <a:r>
              <a:rPr lang="it-IT" sz="2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 barili/a)          anni</a:t>
            </a:r>
            <a:endParaRPr lang="it-IT" sz="2800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0380" y="1816259"/>
            <a:ext cx="91398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800" dirty="0" smtClean="0">
                <a:latin typeface="+mn-lt"/>
                <a:ea typeface="ＭＳ Ｐゴシック" charset="0"/>
                <a:cs typeface="Calibri"/>
              </a:rPr>
              <a:t>Stati Uniti                   48                          6.90                 7	  </a:t>
            </a:r>
          </a:p>
          <a:p>
            <a:r>
              <a:rPr lang="it-IT" sz="2800" dirty="0" smtClean="0">
                <a:latin typeface="+mn-lt"/>
                <a:ea typeface="ＭＳ Ｐゴシック" charset="0"/>
                <a:cs typeface="Calibri"/>
              </a:rPr>
              <a:t>Cina	                          24                          4.03                 6 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Norvegia                       6.5                        0.09              72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Regno Unito                 3.0                        0.54                5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Brasile                          16.3                       1.18              14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India                               5.7                       1.40                4</a:t>
            </a:r>
          </a:p>
          <a:p>
            <a:r>
              <a:rPr lang="it-IT" sz="28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Australia                        4.0                        0.36              11</a:t>
            </a:r>
          </a:p>
          <a:p>
            <a:r>
              <a:rPr lang="it-IT" sz="2800" dirty="0" smtClean="0">
                <a:solidFill>
                  <a:srgbClr val="FF6600"/>
                </a:solidFill>
                <a:latin typeface="+mn-lt"/>
                <a:ea typeface="ＭＳ Ｐゴシック" charset="0"/>
                <a:cs typeface="ＭＳ Ｐゴシック" charset="0"/>
              </a:rPr>
              <a:t>Italia                                0.6                       0.44                1.3</a:t>
            </a:r>
          </a:p>
          <a:p>
            <a:r>
              <a:rPr lang="it-IT" sz="2800" dirty="0" smtClean="0">
                <a:latin typeface="+mn-lt"/>
                <a:ea typeface="ＭＳ Ｐゴシック" charset="0"/>
                <a:cs typeface="ＭＳ Ｐゴシック" charset="0"/>
              </a:rPr>
              <a:t>Germania                        --                          1.00               --</a:t>
            </a:r>
          </a:p>
          <a:p>
            <a:r>
              <a:rPr lang="it-IT" sz="2800" smtClean="0">
                <a:latin typeface="+mn-lt"/>
                <a:ea typeface="ＭＳ Ｐゴシック" charset="0"/>
                <a:cs typeface="ＭＳ Ｐゴシック" charset="0"/>
              </a:rPr>
              <a:t>Francia                             --                          0.60               -- </a:t>
            </a:r>
            <a:endParaRPr lang="it-IT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8-09 a 16.06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93" y="0"/>
            <a:ext cx="7835614" cy="6858000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551397" y="1273997"/>
            <a:ext cx="7569177" cy="63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86326" y="5782194"/>
            <a:ext cx="5578787" cy="76873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8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/>
          <p:cNvSpPr>
            <a:spLocks noChangeArrowheads="1"/>
          </p:cNvSpPr>
          <p:nvPr/>
        </p:nvSpPr>
        <p:spPr bwMode="auto">
          <a:xfrm rot="-5400000">
            <a:off x="-1111250" y="3135313"/>
            <a:ext cx="2806700" cy="3683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Consumo di energia </a:t>
            </a:r>
            <a:r>
              <a:rPr lang="it-IT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 </a:t>
            </a:r>
            <a:endParaRPr lang="it-IT" b="1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116013" y="4964113"/>
            <a:ext cx="7921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legno</a:t>
            </a:r>
            <a:endParaRPr lang="it-IT" b="1">
              <a:solidFill>
                <a:srgbClr val="FFFF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Rectangle 8"/>
          <p:cNvSpPr>
            <a:spLocks noChangeArrowheads="1"/>
          </p:cNvSpPr>
          <p:nvPr/>
        </p:nvSpPr>
        <p:spPr bwMode="auto">
          <a:xfrm>
            <a:off x="571500" y="-55563"/>
            <a:ext cx="78867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400">
                <a:solidFill>
                  <a:srgbClr val="3333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Consumo di energia nella storia dell</a:t>
            </a:r>
            <a:r>
              <a:rPr lang="ja-JP" altLang="it-IT" sz="2400">
                <a:solidFill>
                  <a:srgbClr val="3333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it-IT" altLang="ja-JP" sz="2400">
                <a:solidFill>
                  <a:srgbClr val="3333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uomo</a:t>
            </a:r>
            <a:endParaRPr lang="it-IT" sz="240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9396" name="Group 190"/>
          <p:cNvGrpSpPr>
            <a:grpSpLocks noChangeAspect="1"/>
          </p:cNvGrpSpPr>
          <p:nvPr/>
        </p:nvGrpSpPr>
        <p:grpSpPr bwMode="auto">
          <a:xfrm>
            <a:off x="523875" y="1556792"/>
            <a:ext cx="8329613" cy="4514850"/>
            <a:chOff x="247" y="813"/>
            <a:chExt cx="5247" cy="2844"/>
          </a:xfrm>
        </p:grpSpPr>
        <p:sp>
          <p:nvSpPr>
            <p:cNvPr id="59421" name="Line 193"/>
            <p:cNvSpPr>
              <a:spLocks noChangeShapeType="1"/>
            </p:cNvSpPr>
            <p:nvPr/>
          </p:nvSpPr>
          <p:spPr bwMode="auto">
            <a:xfrm>
              <a:off x="506" y="3383"/>
              <a:ext cx="4827" cy="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22" name="Line 194"/>
            <p:cNvSpPr>
              <a:spLocks noChangeShapeType="1"/>
            </p:cNvSpPr>
            <p:nvPr/>
          </p:nvSpPr>
          <p:spPr bwMode="auto">
            <a:xfrm flipV="1">
              <a:off x="506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23" name="Line 195"/>
            <p:cNvSpPr>
              <a:spLocks noChangeShapeType="1"/>
            </p:cNvSpPr>
            <p:nvPr/>
          </p:nvSpPr>
          <p:spPr bwMode="auto">
            <a:xfrm flipV="1">
              <a:off x="1196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24" name="Line 196"/>
            <p:cNvSpPr>
              <a:spLocks noChangeShapeType="1"/>
            </p:cNvSpPr>
            <p:nvPr/>
          </p:nvSpPr>
          <p:spPr bwMode="auto">
            <a:xfrm flipV="1">
              <a:off x="1885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25" name="Line 197"/>
            <p:cNvSpPr>
              <a:spLocks noChangeShapeType="1"/>
            </p:cNvSpPr>
            <p:nvPr/>
          </p:nvSpPr>
          <p:spPr bwMode="auto">
            <a:xfrm flipV="1">
              <a:off x="2575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26" name="Line 198"/>
            <p:cNvSpPr>
              <a:spLocks noChangeShapeType="1"/>
            </p:cNvSpPr>
            <p:nvPr/>
          </p:nvSpPr>
          <p:spPr bwMode="auto">
            <a:xfrm flipV="1">
              <a:off x="3264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27" name="Line 199"/>
            <p:cNvSpPr>
              <a:spLocks noChangeShapeType="1"/>
            </p:cNvSpPr>
            <p:nvPr/>
          </p:nvSpPr>
          <p:spPr bwMode="auto">
            <a:xfrm flipV="1">
              <a:off x="3954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28" name="Line 200"/>
            <p:cNvSpPr>
              <a:spLocks noChangeShapeType="1"/>
            </p:cNvSpPr>
            <p:nvPr/>
          </p:nvSpPr>
          <p:spPr bwMode="auto">
            <a:xfrm flipV="1">
              <a:off x="4643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29" name="Line 201"/>
            <p:cNvSpPr>
              <a:spLocks noChangeShapeType="1"/>
            </p:cNvSpPr>
            <p:nvPr/>
          </p:nvSpPr>
          <p:spPr bwMode="auto">
            <a:xfrm flipV="1">
              <a:off x="5333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0" name="Rectangle 202"/>
            <p:cNvSpPr>
              <a:spLocks noChangeArrowheads="1"/>
            </p:cNvSpPr>
            <p:nvPr/>
          </p:nvSpPr>
          <p:spPr bwMode="auto">
            <a:xfrm>
              <a:off x="324" y="3484"/>
              <a:ext cx="3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-3000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1" name="Rectangle 203"/>
            <p:cNvSpPr>
              <a:spLocks noChangeArrowheads="1"/>
            </p:cNvSpPr>
            <p:nvPr/>
          </p:nvSpPr>
          <p:spPr bwMode="auto">
            <a:xfrm>
              <a:off x="1013" y="3484"/>
              <a:ext cx="3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-2000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2" name="Rectangle 204"/>
            <p:cNvSpPr>
              <a:spLocks noChangeArrowheads="1"/>
            </p:cNvSpPr>
            <p:nvPr/>
          </p:nvSpPr>
          <p:spPr bwMode="auto">
            <a:xfrm>
              <a:off x="1703" y="3484"/>
              <a:ext cx="3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-1000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3" name="Rectangle 205"/>
            <p:cNvSpPr>
              <a:spLocks noChangeArrowheads="1"/>
            </p:cNvSpPr>
            <p:nvPr/>
          </p:nvSpPr>
          <p:spPr bwMode="auto">
            <a:xfrm>
              <a:off x="2535" y="3484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 dirty="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0</a:t>
              </a:r>
              <a:endParaRPr lang="it-IT" baseline="30000" dirty="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4" name="Rectangle 206"/>
            <p:cNvSpPr>
              <a:spLocks noChangeArrowheads="1"/>
            </p:cNvSpPr>
            <p:nvPr/>
          </p:nvSpPr>
          <p:spPr bwMode="auto">
            <a:xfrm>
              <a:off x="3105" y="34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1000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5" name="Rectangle 207"/>
            <p:cNvSpPr>
              <a:spLocks noChangeArrowheads="1"/>
            </p:cNvSpPr>
            <p:nvPr/>
          </p:nvSpPr>
          <p:spPr bwMode="auto">
            <a:xfrm>
              <a:off x="3838" y="34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 dirty="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2000</a:t>
              </a:r>
              <a:endParaRPr lang="it-IT" baseline="30000" dirty="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6" name="Rectangle 208"/>
            <p:cNvSpPr>
              <a:spLocks noChangeArrowheads="1"/>
            </p:cNvSpPr>
            <p:nvPr/>
          </p:nvSpPr>
          <p:spPr bwMode="auto">
            <a:xfrm>
              <a:off x="4484" y="34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3000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7" name="Rectangle 209"/>
            <p:cNvSpPr>
              <a:spLocks noChangeArrowheads="1"/>
            </p:cNvSpPr>
            <p:nvPr/>
          </p:nvSpPr>
          <p:spPr bwMode="auto">
            <a:xfrm>
              <a:off x="5174" y="34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4000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8" name="Line 210"/>
            <p:cNvSpPr>
              <a:spLocks noChangeShapeType="1"/>
            </p:cNvSpPr>
            <p:nvPr/>
          </p:nvSpPr>
          <p:spPr bwMode="auto">
            <a:xfrm flipV="1">
              <a:off x="506" y="892"/>
              <a:ext cx="1" cy="249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39" name="Line 211"/>
            <p:cNvSpPr>
              <a:spLocks noChangeShapeType="1"/>
            </p:cNvSpPr>
            <p:nvPr/>
          </p:nvSpPr>
          <p:spPr bwMode="auto">
            <a:xfrm>
              <a:off x="478" y="3383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0" name="Line 212"/>
            <p:cNvSpPr>
              <a:spLocks noChangeShapeType="1"/>
            </p:cNvSpPr>
            <p:nvPr/>
          </p:nvSpPr>
          <p:spPr bwMode="auto">
            <a:xfrm>
              <a:off x="478" y="2967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1" name="Line 213"/>
            <p:cNvSpPr>
              <a:spLocks noChangeShapeType="1"/>
            </p:cNvSpPr>
            <p:nvPr/>
          </p:nvSpPr>
          <p:spPr bwMode="auto">
            <a:xfrm>
              <a:off x="478" y="2552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2" name="Line 214"/>
            <p:cNvSpPr>
              <a:spLocks noChangeShapeType="1"/>
            </p:cNvSpPr>
            <p:nvPr/>
          </p:nvSpPr>
          <p:spPr bwMode="auto">
            <a:xfrm>
              <a:off x="478" y="2138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3" name="Line 215"/>
            <p:cNvSpPr>
              <a:spLocks noChangeShapeType="1"/>
            </p:cNvSpPr>
            <p:nvPr/>
          </p:nvSpPr>
          <p:spPr bwMode="auto">
            <a:xfrm>
              <a:off x="478" y="1722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4" name="Line 216"/>
            <p:cNvSpPr>
              <a:spLocks noChangeShapeType="1"/>
            </p:cNvSpPr>
            <p:nvPr/>
          </p:nvSpPr>
          <p:spPr bwMode="auto">
            <a:xfrm>
              <a:off x="478" y="1307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5" name="Line 217"/>
            <p:cNvSpPr>
              <a:spLocks noChangeShapeType="1"/>
            </p:cNvSpPr>
            <p:nvPr/>
          </p:nvSpPr>
          <p:spPr bwMode="auto">
            <a:xfrm>
              <a:off x="478" y="892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6" name="Rectangle 218"/>
            <p:cNvSpPr>
              <a:spLocks noChangeArrowheads="1"/>
            </p:cNvSpPr>
            <p:nvPr/>
          </p:nvSpPr>
          <p:spPr bwMode="auto">
            <a:xfrm>
              <a:off x="326" y="3303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7" name="Rectangle 219"/>
            <p:cNvSpPr>
              <a:spLocks noChangeArrowheads="1"/>
            </p:cNvSpPr>
            <p:nvPr/>
          </p:nvSpPr>
          <p:spPr bwMode="auto">
            <a:xfrm>
              <a:off x="247" y="2888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10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8" name="Rectangle 220"/>
            <p:cNvSpPr>
              <a:spLocks noChangeArrowheads="1"/>
            </p:cNvSpPr>
            <p:nvPr/>
          </p:nvSpPr>
          <p:spPr bwMode="auto">
            <a:xfrm>
              <a:off x="247" y="2473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20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49" name="Rectangle 221"/>
            <p:cNvSpPr>
              <a:spLocks noChangeArrowheads="1"/>
            </p:cNvSpPr>
            <p:nvPr/>
          </p:nvSpPr>
          <p:spPr bwMode="auto">
            <a:xfrm>
              <a:off x="247" y="2058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30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50" name="Rectangle 222"/>
            <p:cNvSpPr>
              <a:spLocks noChangeArrowheads="1"/>
            </p:cNvSpPr>
            <p:nvPr/>
          </p:nvSpPr>
          <p:spPr bwMode="auto">
            <a:xfrm>
              <a:off x="247" y="1643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40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51" name="Rectangle 223"/>
            <p:cNvSpPr>
              <a:spLocks noChangeArrowheads="1"/>
            </p:cNvSpPr>
            <p:nvPr/>
          </p:nvSpPr>
          <p:spPr bwMode="auto">
            <a:xfrm>
              <a:off x="247" y="1228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50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52" name="Rectangle 224"/>
            <p:cNvSpPr>
              <a:spLocks noChangeArrowheads="1"/>
            </p:cNvSpPr>
            <p:nvPr/>
          </p:nvSpPr>
          <p:spPr bwMode="auto">
            <a:xfrm>
              <a:off x="247" y="813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60</a:t>
              </a:r>
              <a:endParaRPr lang="it-IT" baseline="30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9397" name="CasellaDiTesto 226"/>
          <p:cNvSpPr txBox="1">
            <a:spLocks noChangeArrowheads="1"/>
          </p:cNvSpPr>
          <p:nvPr/>
        </p:nvSpPr>
        <p:spPr bwMode="auto">
          <a:xfrm>
            <a:off x="1692275" y="5265738"/>
            <a:ext cx="105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0000"/>
                </a:solidFill>
                <a:latin typeface="Arial" charset="0"/>
              </a:rPr>
              <a:t>Egitto</a:t>
            </a:r>
          </a:p>
        </p:txBody>
      </p:sp>
      <p:sp>
        <p:nvSpPr>
          <p:cNvPr id="59398" name="CasellaDiTesto 227"/>
          <p:cNvSpPr txBox="1">
            <a:spLocks noChangeArrowheads="1"/>
          </p:cNvSpPr>
          <p:nvPr/>
        </p:nvSpPr>
        <p:spPr bwMode="auto">
          <a:xfrm>
            <a:off x="2797175" y="5265738"/>
            <a:ext cx="105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0000"/>
                </a:solidFill>
                <a:latin typeface="Arial" charset="0"/>
              </a:rPr>
              <a:t>Grecia</a:t>
            </a:r>
          </a:p>
        </p:txBody>
      </p:sp>
      <p:sp>
        <p:nvSpPr>
          <p:cNvPr id="59399" name="CasellaDiTesto 228"/>
          <p:cNvSpPr txBox="1">
            <a:spLocks noChangeArrowheads="1"/>
          </p:cNvSpPr>
          <p:nvPr/>
        </p:nvSpPr>
        <p:spPr bwMode="auto">
          <a:xfrm>
            <a:off x="3779838" y="5265738"/>
            <a:ext cx="1055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0000"/>
                </a:solidFill>
                <a:latin typeface="Arial" charset="0"/>
              </a:rPr>
              <a:t>Roma</a:t>
            </a:r>
          </a:p>
        </p:txBody>
      </p:sp>
      <p:sp>
        <p:nvSpPr>
          <p:cNvPr id="59400" name="CasellaDiTesto 229"/>
          <p:cNvSpPr txBox="1">
            <a:spLocks noChangeArrowheads="1"/>
          </p:cNvSpPr>
          <p:nvPr/>
        </p:nvSpPr>
        <p:spPr bwMode="auto">
          <a:xfrm>
            <a:off x="5436741" y="6423719"/>
            <a:ext cx="20155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i="1" dirty="0" err="1" smtClean="0">
                <a:solidFill>
                  <a:srgbClr val="FF0000"/>
                </a:solidFill>
                <a:latin typeface="Arial" charset="0"/>
              </a:rPr>
              <a:t>antropocene</a:t>
            </a:r>
            <a:endParaRPr lang="en-US" sz="2400" i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9403" name="Connettore 2 238"/>
          <p:cNvCxnSpPr>
            <a:cxnSpLocks noChangeShapeType="1"/>
          </p:cNvCxnSpPr>
          <p:nvPr/>
        </p:nvCxnSpPr>
        <p:spPr bwMode="auto">
          <a:xfrm flipH="1" flipV="1">
            <a:off x="6300192" y="5978105"/>
            <a:ext cx="322" cy="5472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4" name="Connettore 2 243"/>
          <p:cNvCxnSpPr>
            <a:cxnSpLocks noChangeShapeType="1"/>
          </p:cNvCxnSpPr>
          <p:nvPr/>
        </p:nvCxnSpPr>
        <p:spPr bwMode="auto">
          <a:xfrm>
            <a:off x="4859338" y="4221163"/>
            <a:ext cx="1325562" cy="1368425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7" name="Figura a mano libera 426"/>
          <p:cNvSpPr>
            <a:spLocks/>
          </p:cNvSpPr>
          <p:nvPr/>
        </p:nvSpPr>
        <p:spPr bwMode="auto">
          <a:xfrm>
            <a:off x="6084888" y="2024063"/>
            <a:ext cx="665162" cy="3636962"/>
          </a:xfrm>
          <a:custGeom>
            <a:avLst/>
            <a:gdLst>
              <a:gd name="T0" fmla="*/ 68091 w 664656"/>
              <a:gd name="T1" fmla="*/ 3515042 h 3638047"/>
              <a:gd name="T2" fmla="*/ 184636 w 664656"/>
              <a:gd name="T3" fmla="*/ 3400645 h 3638047"/>
              <a:gd name="T4" fmla="*/ 340424 w 664656"/>
              <a:gd name="T5" fmla="*/ 18071 h 3638047"/>
              <a:gd name="T6" fmla="*/ 519506 w 664656"/>
              <a:gd name="T7" fmla="*/ 3414937 h 3638047"/>
              <a:gd name="T8" fmla="*/ 638275 w 664656"/>
              <a:gd name="T9" fmla="*/ 3556925 h 3638047"/>
              <a:gd name="T10" fmla="*/ 98839 w 664656"/>
              <a:gd name="T11" fmla="*/ 3557669 h 3638047"/>
              <a:gd name="T12" fmla="*/ 68091 w 664656"/>
              <a:gd name="T13" fmla="*/ 3515042 h 36380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4656"/>
              <a:gd name="T22" fmla="*/ 0 h 3638047"/>
              <a:gd name="T23" fmla="*/ 664656 w 664656"/>
              <a:gd name="T24" fmla="*/ 3638047 h 36380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4656" h="3638047">
                <a:moveTo>
                  <a:pt x="64335" y="3594456"/>
                </a:moveTo>
                <a:cubicBezTo>
                  <a:pt x="0" y="3567984"/>
                  <a:pt x="159405" y="3595579"/>
                  <a:pt x="174452" y="3477477"/>
                </a:cubicBezTo>
                <a:cubicBezTo>
                  <a:pt x="270463" y="2997424"/>
                  <a:pt x="271620" y="0"/>
                  <a:pt x="321643" y="18447"/>
                </a:cubicBezTo>
                <a:cubicBezTo>
                  <a:pt x="366590" y="6235"/>
                  <a:pt x="418837" y="3036040"/>
                  <a:pt x="490845" y="3492091"/>
                </a:cubicBezTo>
                <a:cubicBezTo>
                  <a:pt x="500941" y="3610005"/>
                  <a:pt x="664656" y="3613086"/>
                  <a:pt x="603062" y="3637286"/>
                </a:cubicBezTo>
                <a:lnTo>
                  <a:pt x="93386" y="3638047"/>
                </a:lnTo>
                <a:lnTo>
                  <a:pt x="64335" y="359445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6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" name="Rectangle 5"/>
          <p:cNvSpPr>
            <a:spLocks noChangeArrowheads="1"/>
          </p:cNvSpPr>
          <p:nvPr/>
        </p:nvSpPr>
        <p:spPr bwMode="auto">
          <a:xfrm>
            <a:off x="3322638" y="3895725"/>
            <a:ext cx="2011362" cy="52387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carbone</a:t>
            </a:r>
          </a:p>
          <a:p>
            <a:pPr algn="r">
              <a:defRPr/>
            </a:pPr>
            <a:r>
              <a:rPr lang="it-IT" sz="140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rivoluzione industriale</a:t>
            </a:r>
            <a:endParaRPr lang="it-IT" sz="140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37" name="Connettore 1 436"/>
          <p:cNvCxnSpPr>
            <a:cxnSpLocks noChangeShapeType="1"/>
          </p:cNvCxnSpPr>
          <p:nvPr/>
        </p:nvCxnSpPr>
        <p:spPr bwMode="auto">
          <a:xfrm>
            <a:off x="5148263" y="3357563"/>
            <a:ext cx="936625" cy="1079500"/>
          </a:xfrm>
          <a:prstGeom prst="line">
            <a:avLst/>
          </a:prstGeom>
          <a:noFill/>
          <a:ln w="2857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9696" name="Figura a mano libera 56"/>
          <p:cNvSpPr>
            <a:spLocks/>
          </p:cNvSpPr>
          <p:nvPr/>
        </p:nvSpPr>
        <p:spPr bwMode="auto">
          <a:xfrm>
            <a:off x="931863" y="5622925"/>
            <a:ext cx="5230812" cy="44450"/>
          </a:xfrm>
          <a:custGeom>
            <a:avLst/>
            <a:gdLst>
              <a:gd name="T0" fmla="*/ 0 w 5231423"/>
              <a:gd name="T1" fmla="*/ 79743 h 43961"/>
              <a:gd name="T2" fmla="*/ 5186399 w 5231423"/>
              <a:gd name="T3" fmla="*/ 0 h 43961"/>
              <a:gd name="T4" fmla="*/ 5184950 w 5231423"/>
              <a:gd name="T5" fmla="*/ 99675 h 43961"/>
              <a:gd name="T6" fmla="*/ 0 w 5231423"/>
              <a:gd name="T7" fmla="*/ 79743 h 43961"/>
              <a:gd name="T8" fmla="*/ 0 60000 65536"/>
              <a:gd name="T9" fmla="*/ 0 60000 65536"/>
              <a:gd name="T10" fmla="*/ 0 60000 65536"/>
              <a:gd name="T11" fmla="*/ 0 60000 65536"/>
              <a:gd name="T12" fmla="*/ 0 w 5231423"/>
              <a:gd name="T13" fmla="*/ 0 h 43961"/>
              <a:gd name="T14" fmla="*/ 5231423 w 5231423"/>
              <a:gd name="T15" fmla="*/ 43961 h 439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31423" h="43961">
                <a:moveTo>
                  <a:pt x="0" y="35169"/>
                </a:moveTo>
                <a:lnTo>
                  <a:pt x="5231423" y="0"/>
                </a:lnTo>
                <a:cubicBezTo>
                  <a:pt x="5230934" y="14654"/>
                  <a:pt x="5230446" y="29307"/>
                  <a:pt x="5229957" y="43961"/>
                </a:cubicBezTo>
                <a:lnTo>
                  <a:pt x="0" y="35169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6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409" name="CasellaDiTesto 57"/>
          <p:cNvSpPr txBox="1">
            <a:spLocks noChangeArrowheads="1"/>
          </p:cNvSpPr>
          <p:nvPr/>
        </p:nvSpPr>
        <p:spPr bwMode="auto">
          <a:xfrm>
            <a:off x="6664325" y="3463925"/>
            <a:ext cx="442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Comic Sans MS" charset="0"/>
              </a:rPr>
              <a:t>?</a:t>
            </a:r>
          </a:p>
        </p:txBody>
      </p:sp>
      <p:sp>
        <p:nvSpPr>
          <p:cNvPr id="59410" name="Figura a mano libera 454"/>
          <p:cNvSpPr>
            <a:spLocks/>
          </p:cNvSpPr>
          <p:nvPr/>
        </p:nvSpPr>
        <p:spPr bwMode="auto">
          <a:xfrm>
            <a:off x="6443663" y="2259013"/>
            <a:ext cx="2532062" cy="3957637"/>
          </a:xfrm>
          <a:custGeom>
            <a:avLst/>
            <a:gdLst>
              <a:gd name="T0" fmla="*/ 0 w 2532185"/>
              <a:gd name="T1" fmla="*/ 71839 h 3956539"/>
              <a:gd name="T2" fmla="*/ 26302 w 2532185"/>
              <a:gd name="T3" fmla="*/ 3563949 h 3956539"/>
              <a:gd name="T4" fmla="*/ 595702 w 2532185"/>
              <a:gd name="T5" fmla="*/ 3806333 h 3956539"/>
              <a:gd name="T6" fmla="*/ 832234 w 2532185"/>
              <a:gd name="T7" fmla="*/ 4039740 h 3956539"/>
              <a:gd name="T8" fmla="*/ 2522960 w 2532185"/>
              <a:gd name="T9" fmla="*/ 4039740 h 3956539"/>
              <a:gd name="T10" fmla="*/ 2470431 w 2532185"/>
              <a:gd name="T11" fmla="*/ 0 h 3956539"/>
              <a:gd name="T12" fmla="*/ 0 w 2532185"/>
              <a:gd name="T13" fmla="*/ 71839 h 39565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2185"/>
              <a:gd name="T22" fmla="*/ 0 h 3956539"/>
              <a:gd name="T23" fmla="*/ 2532185 w 2532185"/>
              <a:gd name="T24" fmla="*/ 3956539 h 39565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2185" h="3956539">
                <a:moveTo>
                  <a:pt x="0" y="70339"/>
                </a:moveTo>
                <a:lnTo>
                  <a:pt x="26377" y="3490546"/>
                </a:lnTo>
                <a:lnTo>
                  <a:pt x="597877" y="3727939"/>
                </a:lnTo>
                <a:lnTo>
                  <a:pt x="835270" y="3956539"/>
                </a:lnTo>
                <a:lnTo>
                  <a:pt x="2532185" y="3956539"/>
                </a:lnTo>
                <a:lnTo>
                  <a:pt x="2479431" y="0"/>
                </a:lnTo>
                <a:lnTo>
                  <a:pt x="0" y="7033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36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" name="Connettore 2 58"/>
          <p:cNvCxnSpPr>
            <a:cxnSpLocks noChangeShapeType="1"/>
          </p:cNvCxnSpPr>
          <p:nvPr/>
        </p:nvCxnSpPr>
        <p:spPr bwMode="auto">
          <a:xfrm flipH="1">
            <a:off x="1042988" y="5300663"/>
            <a:ext cx="288925" cy="288925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Connettore 2 59"/>
          <p:cNvCxnSpPr>
            <a:cxnSpLocks noChangeShapeType="1"/>
          </p:cNvCxnSpPr>
          <p:nvPr/>
        </p:nvCxnSpPr>
        <p:spPr bwMode="auto">
          <a:xfrm>
            <a:off x="6084888" y="4437063"/>
            <a:ext cx="171450" cy="1000125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Connettore 2 62"/>
          <p:cNvCxnSpPr>
            <a:cxnSpLocks noChangeShapeType="1"/>
          </p:cNvCxnSpPr>
          <p:nvPr/>
        </p:nvCxnSpPr>
        <p:spPr bwMode="auto">
          <a:xfrm>
            <a:off x="5867400" y="1374775"/>
            <a:ext cx="504825" cy="614363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3206750" y="2828925"/>
            <a:ext cx="3117850" cy="5238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Nel </a:t>
            </a:r>
            <a:r>
              <a:rPr lang="it-IT" sz="14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1914 </a:t>
            </a:r>
            <a:r>
              <a:rPr lang="it-IT" sz="14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 mondo si consumavano 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32 </a:t>
            </a:r>
            <a:r>
              <a:rPr lang="it-IT" sz="14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ton di carbone </a:t>
            </a:r>
            <a:r>
              <a:rPr lang="it-IT" sz="14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ogni secondo</a:t>
            </a:r>
            <a:r>
              <a:rPr lang="it-IT" sz="14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endParaRPr lang="it-IT" sz="14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Text Box 55"/>
          <p:cNvSpPr txBox="1">
            <a:spLocks noChangeArrowheads="1"/>
          </p:cNvSpPr>
          <p:nvPr/>
        </p:nvSpPr>
        <p:spPr bwMode="auto">
          <a:xfrm>
            <a:off x="2915816" y="644525"/>
            <a:ext cx="2875385" cy="116955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 smtClean="0">
                <a:solidFill>
                  <a:srgbClr val="333399"/>
                </a:solidFill>
                <a:latin typeface="Comic Sans MS" charset="0"/>
              </a:rPr>
              <a:t>Nel 2014 </a:t>
            </a:r>
            <a:r>
              <a:rPr lang="it-IT" sz="1400" dirty="0">
                <a:solidFill>
                  <a:srgbClr val="333399"/>
                </a:solidFill>
                <a:latin typeface="Comic Sans MS" charset="0"/>
              </a:rPr>
              <a:t>il mondo </a:t>
            </a:r>
            <a:r>
              <a:rPr lang="it-IT" sz="1400" dirty="0" smtClean="0">
                <a:solidFill>
                  <a:srgbClr val="333399"/>
                </a:solidFill>
                <a:latin typeface="Comic Sans MS" charset="0"/>
              </a:rPr>
              <a:t>consuma </a:t>
            </a:r>
            <a:endParaRPr lang="it-IT" sz="1400" dirty="0">
              <a:solidFill>
                <a:srgbClr val="333399"/>
              </a:solidFill>
              <a:latin typeface="Comic Sans MS" charset="0"/>
            </a:endParaRPr>
          </a:p>
          <a:p>
            <a:pPr eaLnBrk="1" hangingPunct="1"/>
            <a:r>
              <a:rPr lang="it-IT" sz="1400" dirty="0">
                <a:solidFill>
                  <a:srgbClr val="FF0000"/>
                </a:solidFill>
                <a:latin typeface="Comic Sans MS" charset="0"/>
              </a:rPr>
              <a:t>ogni secondo:</a:t>
            </a:r>
            <a:endParaRPr lang="it-IT" sz="1400" dirty="0">
              <a:solidFill>
                <a:srgbClr val="333399"/>
              </a:solidFill>
              <a:latin typeface="Comic Sans MS" charset="0"/>
            </a:endParaRPr>
          </a:p>
          <a:p>
            <a:pPr eaLnBrk="1" hangingPunct="1"/>
            <a:r>
              <a:rPr lang="it-IT" sz="1400" dirty="0">
                <a:solidFill>
                  <a:srgbClr val="333399"/>
                </a:solidFill>
                <a:latin typeface="Comic Sans MS" charset="0"/>
              </a:rPr>
              <a:t>   </a:t>
            </a:r>
            <a:r>
              <a:rPr lang="it-IT" sz="1400" dirty="0" smtClean="0">
                <a:solidFill>
                  <a:srgbClr val="FF0000"/>
                </a:solidFill>
                <a:latin typeface="Comic Sans MS" charset="0"/>
              </a:rPr>
              <a:t>250</a:t>
            </a:r>
            <a:r>
              <a:rPr lang="it-IT" sz="1400" dirty="0" smtClean="0">
                <a:solidFill>
                  <a:srgbClr val="2B2CB5"/>
                </a:solidFill>
                <a:latin typeface="Comic Sans MS" charset="0"/>
              </a:rPr>
              <a:t>   </a:t>
            </a:r>
            <a:r>
              <a:rPr lang="it-IT" sz="1400" dirty="0">
                <a:solidFill>
                  <a:srgbClr val="2B2CB5"/>
                </a:solidFill>
                <a:latin typeface="Comic Sans MS" charset="0"/>
              </a:rPr>
              <a:t>ton di carbone</a:t>
            </a:r>
          </a:p>
          <a:p>
            <a:pPr eaLnBrk="1" hangingPunct="1"/>
            <a:r>
              <a:rPr lang="it-IT" sz="1400" dirty="0">
                <a:solidFill>
                  <a:srgbClr val="FF0000"/>
                </a:solidFill>
                <a:latin typeface="Comic Sans MS" charset="0"/>
              </a:rPr>
              <a:t>  1000   </a:t>
            </a:r>
            <a:r>
              <a:rPr lang="it-IT" sz="1400" dirty="0">
                <a:solidFill>
                  <a:srgbClr val="2B2CB5"/>
                </a:solidFill>
                <a:latin typeface="Comic Sans MS" charset="0"/>
              </a:rPr>
              <a:t>barili di petrolio</a:t>
            </a:r>
          </a:p>
          <a:p>
            <a:pPr eaLnBrk="1" hangingPunct="1"/>
            <a:r>
              <a:rPr lang="it-IT" sz="1400" dirty="0" smtClean="0">
                <a:solidFill>
                  <a:srgbClr val="FF0000"/>
                </a:solidFill>
                <a:latin typeface="Comic Sans MS" charset="0"/>
              </a:rPr>
              <a:t>105.000   </a:t>
            </a:r>
            <a:r>
              <a:rPr lang="it-IT" sz="1400" dirty="0">
                <a:solidFill>
                  <a:srgbClr val="2B2CB5"/>
                </a:solidFill>
                <a:latin typeface="Comic Sans MS" charset="0"/>
              </a:rPr>
              <a:t>metri cubi di gas</a:t>
            </a:r>
          </a:p>
        </p:txBody>
      </p:sp>
      <p:pic>
        <p:nvPicPr>
          <p:cNvPr id="60441" name="Immagin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51163"/>
            <a:ext cx="1752600" cy="12398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2" name="Immagin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3810000"/>
            <a:ext cx="15414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3" name="Immagine 1" descr="Figure05.05.pdf"/>
          <p:cNvSpPr>
            <a:spLocks noChangeAspect="1"/>
          </p:cNvSpPr>
          <p:nvPr/>
        </p:nvSpPr>
        <p:spPr bwMode="auto">
          <a:xfrm>
            <a:off x="6577013" y="1447800"/>
            <a:ext cx="20367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" name="Immagine 1" descr="Figure05.0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20367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4800"/>
            <a:ext cx="17526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0034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400"/>
                                        <p:tgtEl>
                                          <p:spTgt spid="199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9400" grpId="0"/>
      <p:bldP spid="427" grpId="0" animBg="1"/>
      <p:bldP spid="430" grpId="0" animBg="1"/>
      <p:bldP spid="199696" grpId="0" animBg="1"/>
      <p:bldP spid="66" grpId="0" animBg="1"/>
      <p:bldP spid="58" grpId="0" animBg="1"/>
      <p:bldP spid="6044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95973"/>
            <a:ext cx="9144000" cy="584776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The US </a:t>
            </a:r>
            <a:r>
              <a:rPr lang="it-IT" sz="3200" dirty="0" err="1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Army</a:t>
            </a:r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is</a:t>
            </a:r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preparing</a:t>
            </a:r>
            <a:r>
              <a:rPr lang="it-IT" sz="32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 for a new era of war for </a:t>
            </a:r>
            <a:r>
              <a:rPr lang="it-IT" sz="3200" dirty="0" err="1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oil</a:t>
            </a:r>
            <a:endParaRPr lang="it-IT" sz="3200" b="1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" y="961697"/>
            <a:ext cx="900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400" b="1" dirty="0" smtClean="0">
                <a:latin typeface="Calibri"/>
                <a:ea typeface="ＭＳ Ｐゴシック" charset="0"/>
                <a:cs typeface="Calibri"/>
              </a:rPr>
              <a:t>- </a:t>
            </a:r>
            <a:r>
              <a:rPr lang="it-IT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sostenibilità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: l’esercito americano deve consumare meno risorse</a:t>
            </a:r>
            <a:r>
              <a:rPr lang="it-IT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727" y="1481761"/>
            <a:ext cx="900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400" b="1" dirty="0" smtClean="0">
                <a:latin typeface="Calibri"/>
                <a:ea typeface="ＭＳ Ｐゴシック" charset="0"/>
                <a:cs typeface="Calibri"/>
              </a:rPr>
              <a:t>- </a:t>
            </a:r>
            <a:r>
              <a:rPr lang="it-IT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resilienza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: prepararsi, adattarsi, anticipare azioni verso la “scarsità”</a:t>
            </a:r>
            <a:endParaRPr lang="it-IT" sz="24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4164" y="1934143"/>
            <a:ext cx="90061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400" b="1" dirty="0" smtClean="0">
                <a:latin typeface="Calibri"/>
                <a:ea typeface="ＭＳ Ｐゴシック" charset="0"/>
                <a:cs typeface="Calibri"/>
              </a:rPr>
              <a:t>- </a:t>
            </a:r>
            <a:r>
              <a:rPr lang="it-IT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compito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: proteggere il capitalismo che è basato sui combustibili fossili; sviluppare la ricerca di nuovi giacimenti “estremi”</a:t>
            </a:r>
            <a:endParaRPr lang="it-IT" sz="24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56" y="2887886"/>
            <a:ext cx="9006151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400" b="1" dirty="0" smtClean="0">
                <a:latin typeface="Calibri"/>
                <a:ea typeface="ＭＳ Ｐゴシック" charset="0"/>
                <a:cs typeface="Calibri"/>
              </a:rPr>
              <a:t>- </a:t>
            </a:r>
            <a:r>
              <a:rPr lang="it-IT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competizioni e conflitti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: prepararsi a sorvegliare i luoghi dei giacimenti (Medio </a:t>
            </a:r>
            <a:r>
              <a:rPr lang="it-IT" sz="2400" dirty="0">
                <a:latin typeface="Calibri"/>
                <a:ea typeface="ＭＳ Ｐゴシック" charset="0"/>
                <a:cs typeface="Calibri"/>
              </a:rPr>
              <a:t>O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riente) e le vie di transito (</a:t>
            </a:r>
            <a:r>
              <a:rPr lang="it-IT" sz="2400" dirty="0" err="1" smtClean="0">
                <a:latin typeface="Calibri"/>
                <a:ea typeface="ＭＳ Ｐゴシック" charset="0"/>
                <a:cs typeface="Calibri"/>
              </a:rPr>
              <a:t>check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 err="1" smtClean="0">
                <a:latin typeface="Calibri"/>
                <a:ea typeface="ＭＳ Ｐゴシック" charset="0"/>
                <a:cs typeface="Calibri"/>
              </a:rPr>
              <a:t>points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: stretto di Hormuz, stretto della Malacca)</a:t>
            </a:r>
            <a:endParaRPr lang="it-IT" sz="24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493" y="4159990"/>
            <a:ext cx="9006151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400" b="1" dirty="0" smtClean="0">
                <a:latin typeface="Calibri"/>
                <a:ea typeface="ＭＳ Ｐゴシック" charset="0"/>
                <a:cs typeface="Calibri"/>
              </a:rPr>
              <a:t>- </a:t>
            </a:r>
            <a:r>
              <a:rPr lang="it-IT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America del sud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: favorire l’insediamento di governi basati su coalizioni stabili che favoriscano gli investimenti; contrastare l’avvento di governi democratici e nazionalizzazioni delle risorse</a:t>
            </a:r>
            <a:endParaRPr lang="it-IT" sz="24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512" y="5448806"/>
            <a:ext cx="9006151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it-IT" sz="2400" b="1" dirty="0" smtClean="0">
                <a:latin typeface="Calibri"/>
                <a:ea typeface="ＭＳ Ｐゴシック" charset="0"/>
                <a:cs typeface="Calibri"/>
              </a:rPr>
              <a:t>- </a:t>
            </a:r>
            <a:r>
              <a:rPr lang="it-IT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Cina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: tenere conto che ha il monopolio di materiali (es.: terre rare) per lo sviluppo delle </a:t>
            </a:r>
            <a:r>
              <a:rPr lang="it-IT" sz="2400" dirty="0" err="1" smtClean="0">
                <a:latin typeface="Calibri"/>
                <a:ea typeface="ＭＳ Ｐゴシック" charset="0"/>
                <a:cs typeface="Calibri"/>
              </a:rPr>
              <a:t>energi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 rinnovabili (fotovoltaico, eolico, batterie, auto elettriche)</a:t>
            </a:r>
            <a:endParaRPr lang="it-IT" sz="2400" dirty="0" smtClean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84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8-04 a 20.53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91" y="468923"/>
            <a:ext cx="8431330" cy="59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8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8-04 a 20.53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36" y="0"/>
            <a:ext cx="8651328" cy="6858000"/>
          </a:xfrm>
          <a:prstGeom prst="rect">
            <a:avLst/>
          </a:prstGeom>
        </p:spPr>
      </p:pic>
      <p:pic>
        <p:nvPicPr>
          <p:cNvPr id="3" name="Immagine 2" descr="Schermata 2015-08-04 a 20.53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20" y="4071721"/>
            <a:ext cx="3914483" cy="27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3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4" y="1484313"/>
            <a:ext cx="8502848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 Box 4"/>
          <p:cNvSpPr txBox="1">
            <a:spLocks noChangeArrowheads="1"/>
          </p:cNvSpPr>
          <p:nvPr/>
        </p:nvSpPr>
        <p:spPr bwMode="auto">
          <a:xfrm>
            <a:off x="6038850" y="7051675"/>
            <a:ext cx="2854325" cy="338138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i="1">
                <a:solidFill>
                  <a:srgbClr val="000000"/>
                </a:solidFill>
                <a:latin typeface="Arial" charset="0"/>
              </a:rPr>
              <a:t>Energ. Policy </a:t>
            </a:r>
            <a:r>
              <a:rPr lang="it-IT" sz="1600" b="1">
                <a:solidFill>
                  <a:srgbClr val="000000"/>
                </a:solidFill>
                <a:latin typeface="Arial" charset="0"/>
              </a:rPr>
              <a:t>2008</a:t>
            </a:r>
            <a:r>
              <a:rPr lang="it-IT" sz="160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it-IT" sz="1600" i="1">
                <a:solidFill>
                  <a:srgbClr val="000000"/>
                </a:solidFill>
                <a:latin typeface="Arial" charset="0"/>
              </a:rPr>
              <a:t>36</a:t>
            </a:r>
            <a:r>
              <a:rPr lang="it-IT" sz="1600">
                <a:solidFill>
                  <a:srgbClr val="000000"/>
                </a:solidFill>
                <a:latin typeface="Arial" charset="0"/>
              </a:rPr>
              <a:t>, 4262</a:t>
            </a:r>
          </a:p>
        </p:txBody>
      </p:sp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252413" y="5921375"/>
            <a:ext cx="8640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rgbClr val="0000FF"/>
                </a:solidFill>
                <a:latin typeface="Comic Sans MS" charset="0"/>
                <a:cs typeface="Comic Sans MS" charset="0"/>
              </a:rPr>
              <a:t>Produzione petrolifera in Norvegia</a:t>
            </a:r>
          </a:p>
          <a:p>
            <a:pPr algn="ctr" eaLnBrk="1" hangingPunct="1"/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(suddivisione in base ai tipi)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67625" y="3182938"/>
            <a:ext cx="1317625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solidFill>
                  <a:srgbClr val="000000"/>
                </a:solidFill>
                <a:latin typeface="Comic Sans MS" charset="0"/>
              </a:rPr>
              <a:t>totale</a:t>
            </a:r>
          </a:p>
        </p:txBody>
      </p:sp>
      <p:cxnSp>
        <p:nvCxnSpPr>
          <p:cNvPr id="6" name="Connettore 2 5"/>
          <p:cNvCxnSpPr>
            <a:cxnSpLocks noChangeShapeType="1"/>
          </p:cNvCxnSpPr>
          <p:nvPr/>
        </p:nvCxnSpPr>
        <p:spPr bwMode="auto">
          <a:xfrm flipH="1">
            <a:off x="6659563" y="3500438"/>
            <a:ext cx="865187" cy="0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30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 combustibili fossili sono in via </a:t>
            </a:r>
          </a:p>
          <a:p>
            <a:pPr algn="ctr"/>
            <a:r>
              <a:rPr lang="it-IT" sz="3200" b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di esaurimento</a:t>
            </a:r>
          </a:p>
        </p:txBody>
      </p:sp>
    </p:spTree>
    <p:extLst>
      <p:ext uri="{BB962C8B-B14F-4D97-AF65-F5344CB8AC3E}">
        <p14:creationId xmlns:p14="http://schemas.microsoft.com/office/powerpoint/2010/main" val="1828042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pla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635000"/>
            <a:ext cx="6011863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Freeform 5"/>
          <p:cNvSpPr>
            <a:spLocks/>
          </p:cNvSpPr>
          <p:nvPr/>
        </p:nvSpPr>
        <p:spPr bwMode="auto">
          <a:xfrm rot="-2122309">
            <a:off x="4179888" y="1438275"/>
            <a:ext cx="762000" cy="1905000"/>
          </a:xfrm>
          <a:custGeom>
            <a:avLst/>
            <a:gdLst>
              <a:gd name="T0" fmla="*/ 2147483647 w 412"/>
              <a:gd name="T1" fmla="*/ 0 h 2238"/>
              <a:gd name="T2" fmla="*/ 2147483647 w 412"/>
              <a:gd name="T3" fmla="*/ 2147483647 h 2238"/>
              <a:gd name="T4" fmla="*/ 2147483647 w 412"/>
              <a:gd name="T5" fmla="*/ 2147483647 h 2238"/>
              <a:gd name="T6" fmla="*/ 2147483647 w 412"/>
              <a:gd name="T7" fmla="*/ 2147483647 h 2238"/>
              <a:gd name="T8" fmla="*/ 0 w 412"/>
              <a:gd name="T9" fmla="*/ 2147483647 h 22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2"/>
              <a:gd name="T16" fmla="*/ 0 h 2238"/>
              <a:gd name="T17" fmla="*/ 412 w 412"/>
              <a:gd name="T18" fmla="*/ 2238 h 22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2" h="2238">
                <a:moveTo>
                  <a:pt x="196" y="0"/>
                </a:moveTo>
                <a:cubicBezTo>
                  <a:pt x="275" y="155"/>
                  <a:pt x="360" y="354"/>
                  <a:pt x="386" y="588"/>
                </a:cubicBezTo>
                <a:cubicBezTo>
                  <a:pt x="412" y="822"/>
                  <a:pt x="381" y="1181"/>
                  <a:pt x="350" y="1407"/>
                </a:cubicBezTo>
                <a:cubicBezTo>
                  <a:pt x="319" y="1633"/>
                  <a:pt x="260" y="1809"/>
                  <a:pt x="202" y="1947"/>
                </a:cubicBezTo>
                <a:cubicBezTo>
                  <a:pt x="144" y="2085"/>
                  <a:pt x="42" y="2178"/>
                  <a:pt x="0" y="223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/>
              <a:cs typeface="ＭＳ Ｐゴシック" charset="0"/>
            </a:endParaRPr>
          </a:p>
        </p:txBody>
      </p:sp>
      <p:sp>
        <p:nvSpPr>
          <p:cNvPr id="78851" name="Freeform 9"/>
          <p:cNvSpPr>
            <a:spLocks/>
          </p:cNvSpPr>
          <p:nvPr/>
        </p:nvSpPr>
        <p:spPr bwMode="auto">
          <a:xfrm>
            <a:off x="2362200" y="914400"/>
            <a:ext cx="1752600" cy="1219200"/>
          </a:xfrm>
          <a:custGeom>
            <a:avLst/>
            <a:gdLst>
              <a:gd name="T0" fmla="*/ 2147483647 w 818"/>
              <a:gd name="T1" fmla="*/ 2147483647 h 894"/>
              <a:gd name="T2" fmla="*/ 2147483647 w 818"/>
              <a:gd name="T3" fmla="*/ 2147483647 h 894"/>
              <a:gd name="T4" fmla="*/ 2147483647 w 818"/>
              <a:gd name="T5" fmla="*/ 2147483647 h 894"/>
              <a:gd name="T6" fmla="*/ 2147483647 w 818"/>
              <a:gd name="T7" fmla="*/ 2147483647 h 894"/>
              <a:gd name="T8" fmla="*/ 2147483647 w 818"/>
              <a:gd name="T9" fmla="*/ 2147483647 h 894"/>
              <a:gd name="T10" fmla="*/ 2147483647 w 818"/>
              <a:gd name="T11" fmla="*/ 2147483647 h 894"/>
              <a:gd name="T12" fmla="*/ 2147483647 w 818"/>
              <a:gd name="T13" fmla="*/ 2147483647 h 894"/>
              <a:gd name="T14" fmla="*/ 2147483647 w 818"/>
              <a:gd name="T15" fmla="*/ 2147483647 h 894"/>
              <a:gd name="T16" fmla="*/ 2147483647 w 818"/>
              <a:gd name="T17" fmla="*/ 2147483647 h 894"/>
              <a:gd name="T18" fmla="*/ 2147483647 w 818"/>
              <a:gd name="T19" fmla="*/ 2147483647 h 894"/>
              <a:gd name="T20" fmla="*/ 2147483647 w 818"/>
              <a:gd name="T21" fmla="*/ 2147483647 h 894"/>
              <a:gd name="T22" fmla="*/ 2147483647 w 818"/>
              <a:gd name="T23" fmla="*/ 2147483647 h 894"/>
              <a:gd name="T24" fmla="*/ 2147483647 w 818"/>
              <a:gd name="T25" fmla="*/ 2147483647 h 894"/>
              <a:gd name="T26" fmla="*/ 2147483647 w 818"/>
              <a:gd name="T27" fmla="*/ 2147483647 h 894"/>
              <a:gd name="T28" fmla="*/ 2147483647 w 818"/>
              <a:gd name="T29" fmla="*/ 2147483647 h 894"/>
              <a:gd name="T30" fmla="*/ 2147483647 w 818"/>
              <a:gd name="T31" fmla="*/ 2147483647 h 894"/>
              <a:gd name="T32" fmla="*/ 2147483647 w 818"/>
              <a:gd name="T33" fmla="*/ 2147483647 h 894"/>
              <a:gd name="T34" fmla="*/ 2147483647 w 818"/>
              <a:gd name="T35" fmla="*/ 2147483647 h 894"/>
              <a:gd name="T36" fmla="*/ 2147483647 w 818"/>
              <a:gd name="T37" fmla="*/ 2147483647 h 894"/>
              <a:gd name="T38" fmla="*/ 2147483647 w 818"/>
              <a:gd name="T39" fmla="*/ 2147483647 h 894"/>
              <a:gd name="T40" fmla="*/ 2147483647 w 818"/>
              <a:gd name="T41" fmla="*/ 2147483647 h 894"/>
              <a:gd name="T42" fmla="*/ 2147483647 w 818"/>
              <a:gd name="T43" fmla="*/ 2147483647 h 894"/>
              <a:gd name="T44" fmla="*/ 2147483647 w 818"/>
              <a:gd name="T45" fmla="*/ 2147483647 h 89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18"/>
              <a:gd name="T70" fmla="*/ 0 h 894"/>
              <a:gd name="T71" fmla="*/ 818 w 818"/>
              <a:gd name="T72" fmla="*/ 894 h 89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18" h="894">
                <a:moveTo>
                  <a:pt x="147" y="5"/>
                </a:moveTo>
                <a:cubicBezTo>
                  <a:pt x="123" y="35"/>
                  <a:pt x="125" y="37"/>
                  <a:pt x="79" y="60"/>
                </a:cubicBezTo>
                <a:cubicBezTo>
                  <a:pt x="65" y="67"/>
                  <a:pt x="39" y="81"/>
                  <a:pt x="39" y="81"/>
                </a:cubicBezTo>
                <a:cubicBezTo>
                  <a:pt x="24" y="98"/>
                  <a:pt x="15" y="117"/>
                  <a:pt x="1" y="134"/>
                </a:cubicBezTo>
                <a:cubicBezTo>
                  <a:pt x="2" y="174"/>
                  <a:pt x="0" y="179"/>
                  <a:pt x="20" y="205"/>
                </a:cubicBezTo>
                <a:cubicBezTo>
                  <a:pt x="29" y="219"/>
                  <a:pt x="50" y="249"/>
                  <a:pt x="50" y="249"/>
                </a:cubicBezTo>
                <a:cubicBezTo>
                  <a:pt x="53" y="276"/>
                  <a:pt x="105" y="304"/>
                  <a:pt x="69" y="380"/>
                </a:cubicBezTo>
                <a:cubicBezTo>
                  <a:pt x="75" y="427"/>
                  <a:pt x="76" y="432"/>
                  <a:pt x="113" y="465"/>
                </a:cubicBezTo>
                <a:cubicBezTo>
                  <a:pt x="140" y="488"/>
                  <a:pt x="180" y="491"/>
                  <a:pt x="211" y="500"/>
                </a:cubicBezTo>
                <a:cubicBezTo>
                  <a:pt x="242" y="546"/>
                  <a:pt x="256" y="600"/>
                  <a:pt x="306" y="628"/>
                </a:cubicBezTo>
                <a:cubicBezTo>
                  <a:pt x="319" y="627"/>
                  <a:pt x="335" y="632"/>
                  <a:pt x="348" y="628"/>
                </a:cubicBezTo>
                <a:cubicBezTo>
                  <a:pt x="355" y="625"/>
                  <a:pt x="392" y="628"/>
                  <a:pt x="399" y="628"/>
                </a:cubicBezTo>
                <a:cubicBezTo>
                  <a:pt x="478" y="623"/>
                  <a:pt x="450" y="767"/>
                  <a:pt x="504" y="804"/>
                </a:cubicBezTo>
                <a:cubicBezTo>
                  <a:pt x="555" y="836"/>
                  <a:pt x="623" y="758"/>
                  <a:pt x="684" y="772"/>
                </a:cubicBezTo>
                <a:cubicBezTo>
                  <a:pt x="712" y="789"/>
                  <a:pt x="743" y="804"/>
                  <a:pt x="773" y="819"/>
                </a:cubicBezTo>
                <a:cubicBezTo>
                  <a:pt x="790" y="820"/>
                  <a:pt x="803" y="894"/>
                  <a:pt x="813" y="860"/>
                </a:cubicBezTo>
                <a:cubicBezTo>
                  <a:pt x="818" y="838"/>
                  <a:pt x="776" y="754"/>
                  <a:pt x="771" y="733"/>
                </a:cubicBezTo>
                <a:cubicBezTo>
                  <a:pt x="755" y="693"/>
                  <a:pt x="743" y="644"/>
                  <a:pt x="704" y="589"/>
                </a:cubicBezTo>
                <a:cubicBezTo>
                  <a:pt x="682" y="549"/>
                  <a:pt x="641" y="478"/>
                  <a:pt x="605" y="420"/>
                </a:cubicBezTo>
                <a:cubicBezTo>
                  <a:pt x="579" y="393"/>
                  <a:pt x="504" y="294"/>
                  <a:pt x="475" y="270"/>
                </a:cubicBezTo>
                <a:cubicBezTo>
                  <a:pt x="434" y="225"/>
                  <a:pt x="402" y="188"/>
                  <a:pt x="360" y="150"/>
                </a:cubicBezTo>
                <a:cubicBezTo>
                  <a:pt x="318" y="112"/>
                  <a:pt x="256" y="68"/>
                  <a:pt x="221" y="44"/>
                </a:cubicBezTo>
                <a:cubicBezTo>
                  <a:pt x="166" y="0"/>
                  <a:pt x="171" y="6"/>
                  <a:pt x="147" y="5"/>
                </a:cubicBez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/>
              <a:cs typeface="ＭＳ Ｐゴシック" charset="0"/>
            </a:endParaRPr>
          </a:p>
        </p:txBody>
      </p:sp>
      <p:sp>
        <p:nvSpPr>
          <p:cNvPr id="78852" name="Text Box 14"/>
          <p:cNvSpPr txBox="1">
            <a:spLocks noChangeArrowheads="1"/>
          </p:cNvSpPr>
          <p:nvPr/>
        </p:nvSpPr>
        <p:spPr bwMode="auto">
          <a:xfrm rot="2895475">
            <a:off x="3573463" y="487363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FFFF"/>
                </a:solidFill>
                <a:latin typeface="Arial" charset="0"/>
              </a:rPr>
              <a:t>petrolio</a:t>
            </a:r>
            <a:endParaRPr lang="en-US" sz="2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Text Box 16"/>
          <p:cNvSpPr txBox="1">
            <a:spLocks noChangeArrowheads="1"/>
          </p:cNvSpPr>
          <p:nvPr/>
        </p:nvSpPr>
        <p:spPr bwMode="auto">
          <a:xfrm rot="1882258">
            <a:off x="2447925" y="1128894"/>
            <a:ext cx="13001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dirty="0" err="1">
                <a:solidFill>
                  <a:srgbClr val="FFFFFF"/>
                </a:solidFill>
                <a:latin typeface="Arial" charset="0"/>
              </a:rPr>
              <a:t>o</a:t>
            </a:r>
            <a:r>
              <a:rPr lang="it-IT" sz="1600" b="1" dirty="0" err="1" smtClean="0">
                <a:solidFill>
                  <a:srgbClr val="FFFFFF"/>
                </a:solidFill>
                <a:latin typeface="Arial" charset="0"/>
              </a:rPr>
              <a:t>il</a:t>
            </a:r>
            <a:r>
              <a:rPr lang="it-IT" sz="1600" b="1" dirty="0" smtClean="0">
                <a:solidFill>
                  <a:srgbClr val="FFFFFF"/>
                </a:solidFill>
                <a:latin typeface="Arial" charset="0"/>
              </a:rPr>
              <a:t>, carbon,</a:t>
            </a:r>
          </a:p>
          <a:p>
            <a:pPr eaLnBrk="1" hangingPunct="1"/>
            <a:r>
              <a:rPr lang="it-IT" sz="1600" b="1" dirty="0" smtClean="0">
                <a:solidFill>
                  <a:srgbClr val="FFFFFF"/>
                </a:solidFill>
                <a:latin typeface="Arial" charset="0"/>
              </a:rPr>
              <a:t>      gas</a:t>
            </a:r>
            <a:endParaRPr lang="en-US" sz="16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4" name="Freeform 17"/>
          <p:cNvSpPr>
            <a:spLocks/>
          </p:cNvSpPr>
          <p:nvPr/>
        </p:nvSpPr>
        <p:spPr bwMode="auto">
          <a:xfrm rot="1058146">
            <a:off x="-55563" y="2371725"/>
            <a:ext cx="4805363" cy="3373438"/>
          </a:xfrm>
          <a:custGeom>
            <a:avLst/>
            <a:gdLst>
              <a:gd name="T0" fmla="*/ 0 w 1005"/>
              <a:gd name="T1" fmla="*/ 2147483647 h 789"/>
              <a:gd name="T2" fmla="*/ 2147483647 w 1005"/>
              <a:gd name="T3" fmla="*/ 2147483647 h 789"/>
              <a:gd name="T4" fmla="*/ 2147483647 w 1005"/>
              <a:gd name="T5" fmla="*/ 2147483647 h 789"/>
              <a:gd name="T6" fmla="*/ 2147483647 w 1005"/>
              <a:gd name="T7" fmla="*/ 2147483647 h 789"/>
              <a:gd name="T8" fmla="*/ 2147483647 w 1005"/>
              <a:gd name="T9" fmla="*/ 2147483647 h 789"/>
              <a:gd name="T10" fmla="*/ 2147483647 w 1005"/>
              <a:gd name="T11" fmla="*/ 2147483647 h 789"/>
              <a:gd name="T12" fmla="*/ 2147483647 w 1005"/>
              <a:gd name="T13" fmla="*/ 2147483647 h 789"/>
              <a:gd name="T14" fmla="*/ 2147483647 w 1005"/>
              <a:gd name="T15" fmla="*/ 2147483647 h 789"/>
              <a:gd name="T16" fmla="*/ 2147483647 w 1005"/>
              <a:gd name="T17" fmla="*/ 2147483647 h 789"/>
              <a:gd name="T18" fmla="*/ 2147483647 w 1005"/>
              <a:gd name="T19" fmla="*/ 2147483647 h 789"/>
              <a:gd name="T20" fmla="*/ 2147483647 w 1005"/>
              <a:gd name="T21" fmla="*/ 2147483647 h 789"/>
              <a:gd name="T22" fmla="*/ 2147483647 w 1005"/>
              <a:gd name="T23" fmla="*/ 2147483647 h 789"/>
              <a:gd name="T24" fmla="*/ 2147483647 w 1005"/>
              <a:gd name="T25" fmla="*/ 2147483647 h 789"/>
              <a:gd name="T26" fmla="*/ 2147483647 w 1005"/>
              <a:gd name="T27" fmla="*/ 2147483647 h 789"/>
              <a:gd name="T28" fmla="*/ 2147483647 w 1005"/>
              <a:gd name="T29" fmla="*/ 0 h 789"/>
              <a:gd name="T30" fmla="*/ 2147483647 w 1005"/>
              <a:gd name="T31" fmla="*/ 2147483647 h 789"/>
              <a:gd name="T32" fmla="*/ 2147483647 w 1005"/>
              <a:gd name="T33" fmla="*/ 2147483647 h 789"/>
              <a:gd name="T34" fmla="*/ 2147483647 w 1005"/>
              <a:gd name="T35" fmla="*/ 2147483647 h 789"/>
              <a:gd name="T36" fmla="*/ 2147483647 w 1005"/>
              <a:gd name="T37" fmla="*/ 2147483647 h 789"/>
              <a:gd name="T38" fmla="*/ 2147483647 w 1005"/>
              <a:gd name="T39" fmla="*/ 2147483647 h 789"/>
              <a:gd name="T40" fmla="*/ 0 w 1005"/>
              <a:gd name="T41" fmla="*/ 2147483647 h 7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05"/>
              <a:gd name="T64" fmla="*/ 0 h 789"/>
              <a:gd name="T65" fmla="*/ 1005 w 1005"/>
              <a:gd name="T66" fmla="*/ 789 h 78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05" h="789">
                <a:moveTo>
                  <a:pt x="0" y="619"/>
                </a:moveTo>
                <a:cubicBezTo>
                  <a:pt x="10" y="680"/>
                  <a:pt x="3" y="712"/>
                  <a:pt x="62" y="747"/>
                </a:cubicBezTo>
                <a:cubicBezTo>
                  <a:pt x="125" y="783"/>
                  <a:pt x="82" y="765"/>
                  <a:pt x="134" y="778"/>
                </a:cubicBezTo>
                <a:cubicBezTo>
                  <a:pt x="148" y="780"/>
                  <a:pt x="177" y="789"/>
                  <a:pt x="177" y="789"/>
                </a:cubicBezTo>
                <a:cubicBezTo>
                  <a:pt x="283" y="775"/>
                  <a:pt x="296" y="759"/>
                  <a:pt x="389" y="723"/>
                </a:cubicBezTo>
                <a:cubicBezTo>
                  <a:pt x="401" y="724"/>
                  <a:pt x="452" y="721"/>
                  <a:pt x="472" y="733"/>
                </a:cubicBezTo>
                <a:cubicBezTo>
                  <a:pt x="509" y="753"/>
                  <a:pt x="527" y="768"/>
                  <a:pt x="565" y="777"/>
                </a:cubicBezTo>
                <a:cubicBezTo>
                  <a:pt x="606" y="774"/>
                  <a:pt x="648" y="769"/>
                  <a:pt x="689" y="764"/>
                </a:cubicBezTo>
                <a:cubicBezTo>
                  <a:pt x="726" y="758"/>
                  <a:pt x="759" y="700"/>
                  <a:pt x="768" y="670"/>
                </a:cubicBezTo>
                <a:cubicBezTo>
                  <a:pt x="774" y="649"/>
                  <a:pt x="767" y="620"/>
                  <a:pt x="785" y="607"/>
                </a:cubicBezTo>
                <a:cubicBezTo>
                  <a:pt x="832" y="573"/>
                  <a:pt x="883" y="557"/>
                  <a:pt x="899" y="499"/>
                </a:cubicBezTo>
                <a:cubicBezTo>
                  <a:pt x="894" y="478"/>
                  <a:pt x="872" y="426"/>
                  <a:pt x="887" y="402"/>
                </a:cubicBezTo>
                <a:cubicBezTo>
                  <a:pt x="924" y="345"/>
                  <a:pt x="985" y="322"/>
                  <a:pt x="1005" y="251"/>
                </a:cubicBezTo>
                <a:cubicBezTo>
                  <a:pt x="984" y="199"/>
                  <a:pt x="981" y="169"/>
                  <a:pt x="930" y="138"/>
                </a:cubicBezTo>
                <a:cubicBezTo>
                  <a:pt x="884" y="75"/>
                  <a:pt x="900" y="12"/>
                  <a:pt x="812" y="0"/>
                </a:cubicBezTo>
                <a:cubicBezTo>
                  <a:pt x="786" y="9"/>
                  <a:pt x="762" y="60"/>
                  <a:pt x="740" y="77"/>
                </a:cubicBezTo>
                <a:cubicBezTo>
                  <a:pt x="708" y="108"/>
                  <a:pt x="672" y="141"/>
                  <a:pt x="633" y="178"/>
                </a:cubicBezTo>
                <a:cubicBezTo>
                  <a:pt x="604" y="206"/>
                  <a:pt x="557" y="267"/>
                  <a:pt x="526" y="291"/>
                </a:cubicBezTo>
                <a:cubicBezTo>
                  <a:pt x="485" y="323"/>
                  <a:pt x="461" y="340"/>
                  <a:pt x="390" y="386"/>
                </a:cubicBezTo>
                <a:cubicBezTo>
                  <a:pt x="336" y="422"/>
                  <a:pt x="207" y="506"/>
                  <a:pt x="146" y="546"/>
                </a:cubicBezTo>
                <a:cubicBezTo>
                  <a:pt x="91" y="575"/>
                  <a:pt x="40" y="589"/>
                  <a:pt x="0" y="619"/>
                </a:cubicBezTo>
                <a:close/>
              </a:path>
            </a:pathLst>
          </a:custGeom>
          <a:gradFill rotWithShape="1">
            <a:gsLst>
              <a:gs pos="0">
                <a:srgbClr val="CC6600">
                  <a:alpha val="4999"/>
                </a:srgbClr>
              </a:gs>
              <a:gs pos="100000">
                <a:srgbClr val="5E2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/>
              <a:cs typeface="ＭＳ Ｐゴシック" charset="0"/>
            </a:endParaRPr>
          </a:p>
        </p:txBody>
      </p:sp>
      <p:sp>
        <p:nvSpPr>
          <p:cNvPr id="78855" name="Text Box 18"/>
          <p:cNvSpPr txBox="1">
            <a:spLocks noChangeArrowheads="1"/>
          </p:cNvSpPr>
          <p:nvPr/>
        </p:nvSpPr>
        <p:spPr bwMode="auto">
          <a:xfrm rot="-1186992">
            <a:off x="1341438" y="3994150"/>
            <a:ext cx="3597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FFFFFF"/>
                </a:solidFill>
                <a:latin typeface="Arial" charset="0"/>
              </a:rPr>
              <a:t>c</a:t>
            </a:r>
            <a:r>
              <a:rPr lang="it-IT" sz="2800" b="1" dirty="0" smtClean="0">
                <a:solidFill>
                  <a:srgbClr val="FFFFFF"/>
                </a:solidFill>
                <a:latin typeface="Arial" charset="0"/>
              </a:rPr>
              <a:t>arbon </a:t>
            </a:r>
            <a:r>
              <a:rPr lang="it-IT" sz="2800" b="1" dirty="0" err="1" smtClean="0">
                <a:solidFill>
                  <a:srgbClr val="FFFFFF"/>
                </a:solidFill>
                <a:latin typeface="Arial" charset="0"/>
              </a:rPr>
              <a:t>dioxide</a:t>
            </a:r>
            <a:endParaRPr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6" name="Rectangle 20"/>
          <p:cNvSpPr>
            <a:spLocks noChangeArrowheads="1"/>
          </p:cNvSpPr>
          <p:nvPr/>
        </p:nvSpPr>
        <p:spPr bwMode="auto">
          <a:xfrm>
            <a:off x="537882" y="6096000"/>
            <a:ext cx="3348318" cy="58477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3200" dirty="0" err="1" smtClean="0">
                <a:solidFill>
                  <a:srgbClr val="FFFFFF"/>
                </a:solidFill>
                <a:latin typeface="Comic Sans MS" charset="0"/>
                <a:ea typeface="ＭＳ Ｐゴシック"/>
                <a:cs typeface="ＭＳ Ｐゴシック" charset="0"/>
              </a:rPr>
              <a:t>Climate</a:t>
            </a:r>
            <a:r>
              <a:rPr lang="it-IT" sz="3200" dirty="0" smtClean="0">
                <a:solidFill>
                  <a:srgbClr val="FFFFFF"/>
                </a:solidFill>
                <a:latin typeface="Comic Sans MS" charset="0"/>
                <a:ea typeface="ＭＳ Ｐゴシック"/>
                <a:cs typeface="ＭＳ Ｐゴシック" charset="0"/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  <a:latin typeface="Comic Sans MS" charset="0"/>
                <a:ea typeface="ＭＳ Ｐゴシック"/>
                <a:cs typeface="ＭＳ Ｐゴシック" charset="0"/>
              </a:rPr>
              <a:t>changes</a:t>
            </a:r>
            <a:endParaRPr lang="it-IT" sz="3200" dirty="0">
              <a:solidFill>
                <a:srgbClr val="FFFFFF"/>
              </a:solidFill>
              <a:latin typeface="Comic Sans MS" charset="0"/>
              <a:ea typeface="ＭＳ Ｐゴシック"/>
              <a:cs typeface="ＭＳ Ｐゴシック" charset="0"/>
            </a:endParaRPr>
          </a:p>
        </p:txBody>
      </p:sp>
      <p:sp>
        <p:nvSpPr>
          <p:cNvPr id="78857" name="Rectangle 20"/>
          <p:cNvSpPr>
            <a:spLocks noChangeArrowheads="1"/>
          </p:cNvSpPr>
          <p:nvPr/>
        </p:nvSpPr>
        <p:spPr bwMode="auto">
          <a:xfrm>
            <a:off x="762000" y="101600"/>
            <a:ext cx="2895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400" dirty="0" err="1" smtClean="0">
                <a:solidFill>
                  <a:srgbClr val="000000"/>
                </a:solidFill>
                <a:latin typeface="Comic Sans MS" charset="0"/>
                <a:ea typeface="ＭＳ Ｐゴシック"/>
                <a:cs typeface="ＭＳ Ｐゴシック" charset="0"/>
              </a:rPr>
              <a:t>Greenhouse</a:t>
            </a:r>
            <a:r>
              <a:rPr lang="it-IT" sz="2400" dirty="0" smtClean="0">
                <a:solidFill>
                  <a:srgbClr val="000000"/>
                </a:solidFill>
                <a:latin typeface="Comic Sans MS" charset="0"/>
                <a:ea typeface="ＭＳ Ｐゴシック"/>
                <a:cs typeface="ＭＳ Ｐゴシック" charset="0"/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  <a:latin typeface="Comic Sans MS" charset="0"/>
                <a:ea typeface="ＭＳ Ｐゴシック"/>
                <a:cs typeface="ＭＳ Ｐゴシック" charset="0"/>
              </a:rPr>
              <a:t>effect</a:t>
            </a:r>
            <a:endParaRPr lang="en-US" sz="2400" dirty="0">
              <a:solidFill>
                <a:srgbClr val="000000"/>
              </a:solidFill>
              <a:latin typeface="Comic Sans MS" charset="0"/>
              <a:ea typeface="ＭＳ Ｐゴシック"/>
              <a:cs typeface="ＭＳ Ｐゴシック" charset="0"/>
            </a:endParaRPr>
          </a:p>
        </p:txBody>
      </p:sp>
      <p:pic>
        <p:nvPicPr>
          <p:cNvPr id="17" name="Picture 19" descr="ScienceMarchCop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429000"/>
            <a:ext cx="28448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26" y="44451"/>
            <a:ext cx="4049974" cy="309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616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4"/>
          <p:cNvSpPr txBox="1">
            <a:spLocks noChangeArrowheads="1"/>
          </p:cNvSpPr>
          <p:nvPr/>
        </p:nvSpPr>
        <p:spPr bwMode="auto">
          <a:xfrm rot="2895475">
            <a:off x="3573463" y="487363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FFFF"/>
                </a:solidFill>
                <a:latin typeface="Arial" charset="0"/>
              </a:rPr>
              <a:t>petrolio</a:t>
            </a:r>
            <a:endParaRPr lang="en-US" sz="2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562" name="Text Box 16"/>
          <p:cNvSpPr txBox="1">
            <a:spLocks noChangeArrowheads="1"/>
          </p:cNvSpPr>
          <p:nvPr/>
        </p:nvSpPr>
        <p:spPr bwMode="auto">
          <a:xfrm rot="1882258">
            <a:off x="2447925" y="1144588"/>
            <a:ext cx="1300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FFFF"/>
                </a:solidFill>
                <a:latin typeface="Arial" charset="0"/>
              </a:rPr>
              <a:t>petrolio</a:t>
            </a:r>
            <a:endParaRPr lang="en-US" sz="2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563" name="Text Box 18"/>
          <p:cNvSpPr txBox="1">
            <a:spLocks noChangeArrowheads="1"/>
          </p:cNvSpPr>
          <p:nvPr/>
        </p:nvSpPr>
        <p:spPr bwMode="auto">
          <a:xfrm rot="-1186992">
            <a:off x="1341438" y="3994150"/>
            <a:ext cx="3597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FFFFFF"/>
                </a:solidFill>
                <a:latin typeface="Arial" charset="0"/>
              </a:rPr>
              <a:t>anidride carbonica</a:t>
            </a:r>
            <a:endParaRPr lang="en-US" sz="28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94564" name="Picture 4" descr="pm_25_health_33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66800"/>
            <a:ext cx="42719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Rectangle 20"/>
          <p:cNvSpPr>
            <a:spLocks noChangeArrowheads="1"/>
          </p:cNvSpPr>
          <p:nvPr/>
        </p:nvSpPr>
        <p:spPr bwMode="auto">
          <a:xfrm>
            <a:off x="971550" y="6045200"/>
            <a:ext cx="3276600" cy="579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danni alla salute</a:t>
            </a:r>
          </a:p>
        </p:txBody>
      </p:sp>
      <p:sp>
        <p:nvSpPr>
          <p:cNvPr id="194566" name="Rectangle 20"/>
          <p:cNvSpPr>
            <a:spLocks noChangeArrowheads="1"/>
          </p:cNvSpPr>
          <p:nvPr/>
        </p:nvSpPr>
        <p:spPr bwMode="auto">
          <a:xfrm>
            <a:off x="684213" y="152400"/>
            <a:ext cx="289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320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Inquinamento</a:t>
            </a:r>
            <a:endParaRPr lang="en-US" sz="320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50825" y="5335588"/>
            <a:ext cx="4114800" cy="396875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Mappa delle polveri sottili</a:t>
            </a:r>
            <a:endParaRPr lang="en-US" sz="2000" dirty="0">
              <a:solidFill>
                <a:srgbClr val="FFFF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75" y="3717032"/>
            <a:ext cx="3925273" cy="2304256"/>
          </a:xfrm>
          <a:prstGeom prst="rect">
            <a:avLst/>
          </a:prstGeom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4940300" y="6167264"/>
            <a:ext cx="3960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Lo smog a Pechino</a:t>
            </a: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4644008" y="104921"/>
            <a:ext cx="4427984" cy="2820023"/>
            <a:chOff x="-576573" y="869625"/>
            <a:chExt cx="9201941" cy="6134628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76573" y="869625"/>
              <a:ext cx="9201941" cy="6134628"/>
            </a:xfrm>
            <a:prstGeom prst="rect">
              <a:avLst/>
            </a:prstGeom>
          </p:spPr>
        </p:pic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-470516" y="6539907"/>
              <a:ext cx="3789419" cy="40011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http:/</a:t>
              </a:r>
              <a:r>
                <a:rPr lang="en-US" sz="2000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/</a:t>
              </a:r>
              <a:r>
                <a:rPr lang="en-US" sz="2000" dirty="0" err="1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earthobservatory.nasa.gov</a:t>
              </a:r>
              <a:endParaRPr lang="en-US" sz="20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</p:grp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572000" y="2710880"/>
            <a:ext cx="4572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La valle Padana immersa nello smog. </a:t>
            </a:r>
            <a:endParaRPr lang="it-IT" dirty="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it-IT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30 </a:t>
            </a:r>
            <a:r>
              <a:rPr lang="it-IT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ottobre 2014</a:t>
            </a: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674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 animBg="1"/>
      <p:bldP spid="15" grpId="0" animBg="1"/>
      <p:bldP spid="13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/>
          <p:cNvSpPr>
            <a:spLocks noChangeArrowheads="1"/>
          </p:cNvSpPr>
          <p:nvPr/>
        </p:nvSpPr>
        <p:spPr bwMode="auto">
          <a:xfrm rot="-5400000">
            <a:off x="-1111250" y="3135313"/>
            <a:ext cx="2806700" cy="3683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800">
                <a:solidFill>
                  <a:srgbClr val="FFFFFF"/>
                </a:solidFill>
                <a:latin typeface="Comic Sans MS" charset="0"/>
              </a:rPr>
              <a:t>Consumo di energia </a:t>
            </a:r>
            <a:r>
              <a:rPr lang="it-IT" sz="1800">
                <a:solidFill>
                  <a:srgbClr val="000000"/>
                </a:solidFill>
                <a:latin typeface="Comic Sans MS" charset="0"/>
              </a:rPr>
              <a:t>     </a:t>
            </a:r>
            <a:endParaRPr lang="it-IT" sz="1800" b="1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116013" y="4964113"/>
            <a:ext cx="7921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800">
                <a:latin typeface="Comic Sans MS" charset="0"/>
              </a:rPr>
              <a:t>legno</a:t>
            </a:r>
            <a:endParaRPr lang="it-IT" sz="1800" b="1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9395" name="Rectangle 8"/>
          <p:cNvSpPr>
            <a:spLocks noChangeArrowheads="1"/>
          </p:cNvSpPr>
          <p:nvPr/>
        </p:nvSpPr>
        <p:spPr bwMode="auto">
          <a:xfrm>
            <a:off x="571500" y="-55563"/>
            <a:ext cx="78867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400">
                <a:solidFill>
                  <a:srgbClr val="333399"/>
                </a:solidFill>
                <a:latin typeface="Comic Sans MS" charset="0"/>
              </a:rPr>
              <a:t>Consumo di energia nella storia dell</a:t>
            </a:r>
            <a:r>
              <a:rPr lang="ja-JP" altLang="it-IT" sz="2400">
                <a:solidFill>
                  <a:srgbClr val="333399"/>
                </a:solidFill>
                <a:latin typeface="Comic Sans MS" charset="0"/>
              </a:rPr>
              <a:t>’</a:t>
            </a:r>
            <a:r>
              <a:rPr lang="it-IT" altLang="ja-JP" sz="2400">
                <a:solidFill>
                  <a:srgbClr val="333399"/>
                </a:solidFill>
                <a:latin typeface="Comic Sans MS" charset="0"/>
              </a:rPr>
              <a:t>uomo</a:t>
            </a:r>
            <a:endParaRPr lang="it-IT" sz="2400">
              <a:solidFill>
                <a:srgbClr val="FF0000"/>
              </a:solidFill>
              <a:latin typeface="Comic Sans MS" charset="0"/>
            </a:endParaRPr>
          </a:p>
        </p:txBody>
      </p:sp>
      <p:grpSp>
        <p:nvGrpSpPr>
          <p:cNvPr id="59396" name="Group 190"/>
          <p:cNvGrpSpPr>
            <a:grpSpLocks noChangeAspect="1"/>
          </p:cNvGrpSpPr>
          <p:nvPr/>
        </p:nvGrpSpPr>
        <p:grpSpPr bwMode="auto">
          <a:xfrm>
            <a:off x="523875" y="1556792"/>
            <a:ext cx="8329613" cy="4514850"/>
            <a:chOff x="247" y="813"/>
            <a:chExt cx="5247" cy="2844"/>
          </a:xfrm>
        </p:grpSpPr>
        <p:sp>
          <p:nvSpPr>
            <p:cNvPr id="59421" name="Line 193"/>
            <p:cNvSpPr>
              <a:spLocks noChangeShapeType="1"/>
            </p:cNvSpPr>
            <p:nvPr/>
          </p:nvSpPr>
          <p:spPr bwMode="auto">
            <a:xfrm>
              <a:off x="506" y="3383"/>
              <a:ext cx="4827" cy="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2" name="Line 194"/>
            <p:cNvSpPr>
              <a:spLocks noChangeShapeType="1"/>
            </p:cNvSpPr>
            <p:nvPr/>
          </p:nvSpPr>
          <p:spPr bwMode="auto">
            <a:xfrm flipV="1">
              <a:off x="506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3" name="Line 195"/>
            <p:cNvSpPr>
              <a:spLocks noChangeShapeType="1"/>
            </p:cNvSpPr>
            <p:nvPr/>
          </p:nvSpPr>
          <p:spPr bwMode="auto">
            <a:xfrm flipV="1">
              <a:off x="1196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4" name="Line 196"/>
            <p:cNvSpPr>
              <a:spLocks noChangeShapeType="1"/>
            </p:cNvSpPr>
            <p:nvPr/>
          </p:nvSpPr>
          <p:spPr bwMode="auto">
            <a:xfrm flipV="1">
              <a:off x="1885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5" name="Line 197"/>
            <p:cNvSpPr>
              <a:spLocks noChangeShapeType="1"/>
            </p:cNvSpPr>
            <p:nvPr/>
          </p:nvSpPr>
          <p:spPr bwMode="auto">
            <a:xfrm flipV="1">
              <a:off x="2575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6" name="Line 198"/>
            <p:cNvSpPr>
              <a:spLocks noChangeShapeType="1"/>
            </p:cNvSpPr>
            <p:nvPr/>
          </p:nvSpPr>
          <p:spPr bwMode="auto">
            <a:xfrm flipV="1">
              <a:off x="3264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7" name="Line 199"/>
            <p:cNvSpPr>
              <a:spLocks noChangeShapeType="1"/>
            </p:cNvSpPr>
            <p:nvPr/>
          </p:nvSpPr>
          <p:spPr bwMode="auto">
            <a:xfrm flipV="1">
              <a:off x="3954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8" name="Line 200"/>
            <p:cNvSpPr>
              <a:spLocks noChangeShapeType="1"/>
            </p:cNvSpPr>
            <p:nvPr/>
          </p:nvSpPr>
          <p:spPr bwMode="auto">
            <a:xfrm flipV="1">
              <a:off x="4643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9" name="Line 201"/>
            <p:cNvSpPr>
              <a:spLocks noChangeShapeType="1"/>
            </p:cNvSpPr>
            <p:nvPr/>
          </p:nvSpPr>
          <p:spPr bwMode="auto">
            <a:xfrm flipV="1">
              <a:off x="5333" y="3383"/>
              <a:ext cx="1" cy="2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0" name="Rectangle 202"/>
            <p:cNvSpPr>
              <a:spLocks noChangeArrowheads="1"/>
            </p:cNvSpPr>
            <p:nvPr/>
          </p:nvSpPr>
          <p:spPr bwMode="auto">
            <a:xfrm>
              <a:off x="324" y="3484"/>
              <a:ext cx="3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-3000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31" name="Rectangle 203"/>
            <p:cNvSpPr>
              <a:spLocks noChangeArrowheads="1"/>
            </p:cNvSpPr>
            <p:nvPr/>
          </p:nvSpPr>
          <p:spPr bwMode="auto">
            <a:xfrm>
              <a:off x="1013" y="3484"/>
              <a:ext cx="3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-2000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32" name="Rectangle 204"/>
            <p:cNvSpPr>
              <a:spLocks noChangeArrowheads="1"/>
            </p:cNvSpPr>
            <p:nvPr/>
          </p:nvSpPr>
          <p:spPr bwMode="auto">
            <a:xfrm>
              <a:off x="1703" y="3484"/>
              <a:ext cx="3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-1000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33" name="Rectangle 205"/>
            <p:cNvSpPr>
              <a:spLocks noChangeArrowheads="1"/>
            </p:cNvSpPr>
            <p:nvPr/>
          </p:nvSpPr>
          <p:spPr bwMode="auto">
            <a:xfrm>
              <a:off x="2535" y="3484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 dirty="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it-IT" sz="1800" baseline="30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34" name="Rectangle 206"/>
            <p:cNvSpPr>
              <a:spLocks noChangeArrowheads="1"/>
            </p:cNvSpPr>
            <p:nvPr/>
          </p:nvSpPr>
          <p:spPr bwMode="auto">
            <a:xfrm>
              <a:off x="3105" y="34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1000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35" name="Rectangle 207"/>
            <p:cNvSpPr>
              <a:spLocks noChangeArrowheads="1"/>
            </p:cNvSpPr>
            <p:nvPr/>
          </p:nvSpPr>
          <p:spPr bwMode="auto">
            <a:xfrm>
              <a:off x="3838" y="34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 dirty="0">
                  <a:solidFill>
                    <a:srgbClr val="000000"/>
                  </a:solidFill>
                  <a:latin typeface="Arial" charset="0"/>
                </a:rPr>
                <a:t>2000</a:t>
              </a:r>
              <a:endParaRPr lang="it-IT" sz="1800" baseline="30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36" name="Rectangle 208"/>
            <p:cNvSpPr>
              <a:spLocks noChangeArrowheads="1"/>
            </p:cNvSpPr>
            <p:nvPr/>
          </p:nvSpPr>
          <p:spPr bwMode="auto">
            <a:xfrm>
              <a:off x="4484" y="34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3000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37" name="Rectangle 209"/>
            <p:cNvSpPr>
              <a:spLocks noChangeArrowheads="1"/>
            </p:cNvSpPr>
            <p:nvPr/>
          </p:nvSpPr>
          <p:spPr bwMode="auto">
            <a:xfrm>
              <a:off x="5174" y="34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4000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38" name="Line 210"/>
            <p:cNvSpPr>
              <a:spLocks noChangeShapeType="1"/>
            </p:cNvSpPr>
            <p:nvPr/>
          </p:nvSpPr>
          <p:spPr bwMode="auto">
            <a:xfrm flipV="1">
              <a:off x="506" y="892"/>
              <a:ext cx="1" cy="249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9" name="Line 211"/>
            <p:cNvSpPr>
              <a:spLocks noChangeShapeType="1"/>
            </p:cNvSpPr>
            <p:nvPr/>
          </p:nvSpPr>
          <p:spPr bwMode="auto">
            <a:xfrm>
              <a:off x="478" y="3383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0" name="Line 212"/>
            <p:cNvSpPr>
              <a:spLocks noChangeShapeType="1"/>
            </p:cNvSpPr>
            <p:nvPr/>
          </p:nvSpPr>
          <p:spPr bwMode="auto">
            <a:xfrm>
              <a:off x="478" y="2967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1" name="Line 213"/>
            <p:cNvSpPr>
              <a:spLocks noChangeShapeType="1"/>
            </p:cNvSpPr>
            <p:nvPr/>
          </p:nvSpPr>
          <p:spPr bwMode="auto">
            <a:xfrm>
              <a:off x="478" y="2552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2" name="Line 214"/>
            <p:cNvSpPr>
              <a:spLocks noChangeShapeType="1"/>
            </p:cNvSpPr>
            <p:nvPr/>
          </p:nvSpPr>
          <p:spPr bwMode="auto">
            <a:xfrm>
              <a:off x="478" y="2138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3" name="Line 215"/>
            <p:cNvSpPr>
              <a:spLocks noChangeShapeType="1"/>
            </p:cNvSpPr>
            <p:nvPr/>
          </p:nvSpPr>
          <p:spPr bwMode="auto">
            <a:xfrm>
              <a:off x="478" y="1722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4" name="Line 216"/>
            <p:cNvSpPr>
              <a:spLocks noChangeShapeType="1"/>
            </p:cNvSpPr>
            <p:nvPr/>
          </p:nvSpPr>
          <p:spPr bwMode="auto">
            <a:xfrm>
              <a:off x="478" y="1307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5" name="Line 217"/>
            <p:cNvSpPr>
              <a:spLocks noChangeShapeType="1"/>
            </p:cNvSpPr>
            <p:nvPr/>
          </p:nvSpPr>
          <p:spPr bwMode="auto">
            <a:xfrm>
              <a:off x="478" y="892"/>
              <a:ext cx="28" cy="1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6" name="Rectangle 218"/>
            <p:cNvSpPr>
              <a:spLocks noChangeArrowheads="1"/>
            </p:cNvSpPr>
            <p:nvPr/>
          </p:nvSpPr>
          <p:spPr bwMode="auto">
            <a:xfrm>
              <a:off x="326" y="3303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47" name="Rectangle 219"/>
            <p:cNvSpPr>
              <a:spLocks noChangeArrowheads="1"/>
            </p:cNvSpPr>
            <p:nvPr/>
          </p:nvSpPr>
          <p:spPr bwMode="auto">
            <a:xfrm>
              <a:off x="247" y="2888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48" name="Rectangle 220"/>
            <p:cNvSpPr>
              <a:spLocks noChangeArrowheads="1"/>
            </p:cNvSpPr>
            <p:nvPr/>
          </p:nvSpPr>
          <p:spPr bwMode="auto">
            <a:xfrm>
              <a:off x="247" y="2473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49" name="Rectangle 221"/>
            <p:cNvSpPr>
              <a:spLocks noChangeArrowheads="1"/>
            </p:cNvSpPr>
            <p:nvPr/>
          </p:nvSpPr>
          <p:spPr bwMode="auto">
            <a:xfrm>
              <a:off x="247" y="2058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50" name="Rectangle 222"/>
            <p:cNvSpPr>
              <a:spLocks noChangeArrowheads="1"/>
            </p:cNvSpPr>
            <p:nvPr/>
          </p:nvSpPr>
          <p:spPr bwMode="auto">
            <a:xfrm>
              <a:off x="247" y="1643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40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51" name="Rectangle 223"/>
            <p:cNvSpPr>
              <a:spLocks noChangeArrowheads="1"/>
            </p:cNvSpPr>
            <p:nvPr/>
          </p:nvSpPr>
          <p:spPr bwMode="auto">
            <a:xfrm>
              <a:off x="247" y="1228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50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452" name="Rectangle 224"/>
            <p:cNvSpPr>
              <a:spLocks noChangeArrowheads="1"/>
            </p:cNvSpPr>
            <p:nvPr/>
          </p:nvSpPr>
          <p:spPr bwMode="auto">
            <a:xfrm>
              <a:off x="247" y="813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800" i="1">
                  <a:solidFill>
                    <a:srgbClr val="000000"/>
                  </a:solidFill>
                  <a:latin typeface="Arial" charset="0"/>
                </a:rPr>
                <a:t>60</a:t>
              </a:r>
              <a:endParaRPr lang="it-IT" sz="1800" baseline="30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9397" name="CasellaDiTesto 226"/>
          <p:cNvSpPr txBox="1">
            <a:spLocks noChangeArrowheads="1"/>
          </p:cNvSpPr>
          <p:nvPr/>
        </p:nvSpPr>
        <p:spPr bwMode="auto">
          <a:xfrm>
            <a:off x="1692275" y="5265738"/>
            <a:ext cx="105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0000"/>
                </a:solidFill>
                <a:latin typeface="Arial" charset="0"/>
              </a:rPr>
              <a:t>Egitto</a:t>
            </a:r>
          </a:p>
        </p:txBody>
      </p:sp>
      <p:sp>
        <p:nvSpPr>
          <p:cNvPr id="59398" name="CasellaDiTesto 227"/>
          <p:cNvSpPr txBox="1">
            <a:spLocks noChangeArrowheads="1"/>
          </p:cNvSpPr>
          <p:nvPr/>
        </p:nvSpPr>
        <p:spPr bwMode="auto">
          <a:xfrm>
            <a:off x="2797175" y="5265738"/>
            <a:ext cx="105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0000"/>
                </a:solidFill>
                <a:latin typeface="Arial" charset="0"/>
              </a:rPr>
              <a:t>Grecia</a:t>
            </a:r>
          </a:p>
        </p:txBody>
      </p:sp>
      <p:sp>
        <p:nvSpPr>
          <p:cNvPr id="59399" name="CasellaDiTesto 228"/>
          <p:cNvSpPr txBox="1">
            <a:spLocks noChangeArrowheads="1"/>
          </p:cNvSpPr>
          <p:nvPr/>
        </p:nvSpPr>
        <p:spPr bwMode="auto">
          <a:xfrm>
            <a:off x="3779838" y="5265738"/>
            <a:ext cx="1055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0000"/>
                </a:solidFill>
                <a:latin typeface="Arial" charset="0"/>
              </a:rPr>
              <a:t>Roma</a:t>
            </a:r>
          </a:p>
        </p:txBody>
      </p:sp>
      <p:sp>
        <p:nvSpPr>
          <p:cNvPr id="59400" name="CasellaDiTesto 229"/>
          <p:cNvSpPr txBox="1">
            <a:spLocks noChangeArrowheads="1"/>
          </p:cNvSpPr>
          <p:nvPr/>
        </p:nvSpPr>
        <p:spPr bwMode="auto">
          <a:xfrm>
            <a:off x="5436741" y="6423719"/>
            <a:ext cx="20155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i="1" dirty="0" err="1" smtClean="0">
                <a:solidFill>
                  <a:srgbClr val="FF0000"/>
                </a:solidFill>
                <a:latin typeface="Arial" charset="0"/>
              </a:rPr>
              <a:t>antropocene</a:t>
            </a:r>
            <a:endParaRPr lang="en-US" sz="2400" i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9403" name="Connettore 2 238"/>
          <p:cNvCxnSpPr>
            <a:cxnSpLocks noChangeShapeType="1"/>
          </p:cNvCxnSpPr>
          <p:nvPr/>
        </p:nvCxnSpPr>
        <p:spPr bwMode="auto">
          <a:xfrm flipH="1" flipV="1">
            <a:off x="6300192" y="5978105"/>
            <a:ext cx="322" cy="5472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4" name="Connettore 2 243"/>
          <p:cNvCxnSpPr>
            <a:cxnSpLocks noChangeShapeType="1"/>
          </p:cNvCxnSpPr>
          <p:nvPr/>
        </p:nvCxnSpPr>
        <p:spPr bwMode="auto">
          <a:xfrm>
            <a:off x="4859338" y="4221163"/>
            <a:ext cx="1325562" cy="1368425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7" name="Figura a mano libera 426"/>
          <p:cNvSpPr>
            <a:spLocks/>
          </p:cNvSpPr>
          <p:nvPr/>
        </p:nvSpPr>
        <p:spPr bwMode="auto">
          <a:xfrm>
            <a:off x="6084888" y="2024063"/>
            <a:ext cx="665162" cy="3636962"/>
          </a:xfrm>
          <a:custGeom>
            <a:avLst/>
            <a:gdLst>
              <a:gd name="T0" fmla="*/ 68091 w 664656"/>
              <a:gd name="T1" fmla="*/ 3515042 h 3638047"/>
              <a:gd name="T2" fmla="*/ 184636 w 664656"/>
              <a:gd name="T3" fmla="*/ 3400645 h 3638047"/>
              <a:gd name="T4" fmla="*/ 340424 w 664656"/>
              <a:gd name="T5" fmla="*/ 18071 h 3638047"/>
              <a:gd name="T6" fmla="*/ 519506 w 664656"/>
              <a:gd name="T7" fmla="*/ 3414937 h 3638047"/>
              <a:gd name="T8" fmla="*/ 638275 w 664656"/>
              <a:gd name="T9" fmla="*/ 3556925 h 3638047"/>
              <a:gd name="T10" fmla="*/ 98839 w 664656"/>
              <a:gd name="T11" fmla="*/ 3557669 h 3638047"/>
              <a:gd name="T12" fmla="*/ 68091 w 664656"/>
              <a:gd name="T13" fmla="*/ 3515042 h 36380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4656"/>
              <a:gd name="T22" fmla="*/ 0 h 3638047"/>
              <a:gd name="T23" fmla="*/ 664656 w 664656"/>
              <a:gd name="T24" fmla="*/ 3638047 h 36380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4656" h="3638047">
                <a:moveTo>
                  <a:pt x="64335" y="3594456"/>
                </a:moveTo>
                <a:cubicBezTo>
                  <a:pt x="0" y="3567984"/>
                  <a:pt x="159405" y="3595579"/>
                  <a:pt x="174452" y="3477477"/>
                </a:cubicBezTo>
                <a:cubicBezTo>
                  <a:pt x="270463" y="2997424"/>
                  <a:pt x="271620" y="0"/>
                  <a:pt x="321643" y="18447"/>
                </a:cubicBezTo>
                <a:cubicBezTo>
                  <a:pt x="366590" y="6235"/>
                  <a:pt x="418837" y="3036040"/>
                  <a:pt x="490845" y="3492091"/>
                </a:cubicBezTo>
                <a:cubicBezTo>
                  <a:pt x="500941" y="3610005"/>
                  <a:pt x="664656" y="3613086"/>
                  <a:pt x="603062" y="3637286"/>
                </a:cubicBezTo>
                <a:lnTo>
                  <a:pt x="93386" y="3638047"/>
                </a:lnTo>
                <a:lnTo>
                  <a:pt x="64335" y="359445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" name="Rectangle 5"/>
          <p:cNvSpPr>
            <a:spLocks noChangeArrowheads="1"/>
          </p:cNvSpPr>
          <p:nvPr/>
        </p:nvSpPr>
        <p:spPr bwMode="auto">
          <a:xfrm>
            <a:off x="3322638" y="3895725"/>
            <a:ext cx="2011362" cy="52387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>
                <a:solidFill>
                  <a:srgbClr val="000000"/>
                </a:solidFill>
                <a:latin typeface="Comic Sans MS" charset="0"/>
              </a:rPr>
              <a:t>carbone</a:t>
            </a:r>
          </a:p>
          <a:p>
            <a:pPr algn="r">
              <a:defRPr/>
            </a:pPr>
            <a:r>
              <a:rPr lang="it-IT" sz="1400">
                <a:solidFill>
                  <a:srgbClr val="000000"/>
                </a:solidFill>
                <a:latin typeface="Comic Sans MS" charset="0"/>
              </a:rPr>
              <a:t>rivoluzione industriale</a:t>
            </a:r>
            <a:endParaRPr lang="it-IT" sz="1400">
              <a:solidFill>
                <a:srgbClr val="FF0000"/>
              </a:solidFill>
              <a:latin typeface="Comic Sans MS" charset="0"/>
            </a:endParaRPr>
          </a:p>
        </p:txBody>
      </p:sp>
      <p:cxnSp>
        <p:nvCxnSpPr>
          <p:cNvPr id="437" name="Connettore 1 436"/>
          <p:cNvCxnSpPr>
            <a:cxnSpLocks noChangeShapeType="1"/>
          </p:cNvCxnSpPr>
          <p:nvPr/>
        </p:nvCxnSpPr>
        <p:spPr bwMode="auto">
          <a:xfrm>
            <a:off x="5148263" y="3357563"/>
            <a:ext cx="936625" cy="1079500"/>
          </a:xfrm>
          <a:prstGeom prst="line">
            <a:avLst/>
          </a:prstGeom>
          <a:noFill/>
          <a:ln w="2857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9696" name="Figura a mano libera 56"/>
          <p:cNvSpPr>
            <a:spLocks/>
          </p:cNvSpPr>
          <p:nvPr/>
        </p:nvSpPr>
        <p:spPr bwMode="auto">
          <a:xfrm>
            <a:off x="931863" y="5622925"/>
            <a:ext cx="5230812" cy="44450"/>
          </a:xfrm>
          <a:custGeom>
            <a:avLst/>
            <a:gdLst>
              <a:gd name="T0" fmla="*/ 0 w 5231423"/>
              <a:gd name="T1" fmla="*/ 79743 h 43961"/>
              <a:gd name="T2" fmla="*/ 5186399 w 5231423"/>
              <a:gd name="T3" fmla="*/ 0 h 43961"/>
              <a:gd name="T4" fmla="*/ 5184950 w 5231423"/>
              <a:gd name="T5" fmla="*/ 99675 h 43961"/>
              <a:gd name="T6" fmla="*/ 0 w 5231423"/>
              <a:gd name="T7" fmla="*/ 79743 h 43961"/>
              <a:gd name="T8" fmla="*/ 0 60000 65536"/>
              <a:gd name="T9" fmla="*/ 0 60000 65536"/>
              <a:gd name="T10" fmla="*/ 0 60000 65536"/>
              <a:gd name="T11" fmla="*/ 0 60000 65536"/>
              <a:gd name="T12" fmla="*/ 0 w 5231423"/>
              <a:gd name="T13" fmla="*/ 0 h 43961"/>
              <a:gd name="T14" fmla="*/ 5231423 w 5231423"/>
              <a:gd name="T15" fmla="*/ 43961 h 439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31423" h="43961">
                <a:moveTo>
                  <a:pt x="0" y="35169"/>
                </a:moveTo>
                <a:lnTo>
                  <a:pt x="5231423" y="0"/>
                </a:lnTo>
                <a:cubicBezTo>
                  <a:pt x="5230934" y="14654"/>
                  <a:pt x="5230446" y="29307"/>
                  <a:pt x="5229957" y="43961"/>
                </a:cubicBezTo>
                <a:lnTo>
                  <a:pt x="0" y="35169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9" name="CasellaDiTesto 57"/>
          <p:cNvSpPr txBox="1">
            <a:spLocks noChangeArrowheads="1"/>
          </p:cNvSpPr>
          <p:nvPr/>
        </p:nvSpPr>
        <p:spPr bwMode="auto">
          <a:xfrm>
            <a:off x="6664325" y="3463925"/>
            <a:ext cx="442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Comic Sans MS" charset="0"/>
              </a:rPr>
              <a:t>?</a:t>
            </a:r>
          </a:p>
        </p:txBody>
      </p:sp>
      <p:sp>
        <p:nvSpPr>
          <p:cNvPr id="59410" name="Figura a mano libera 454"/>
          <p:cNvSpPr>
            <a:spLocks/>
          </p:cNvSpPr>
          <p:nvPr/>
        </p:nvSpPr>
        <p:spPr bwMode="auto">
          <a:xfrm>
            <a:off x="6443663" y="2259013"/>
            <a:ext cx="2532062" cy="3957637"/>
          </a:xfrm>
          <a:custGeom>
            <a:avLst/>
            <a:gdLst>
              <a:gd name="T0" fmla="*/ 0 w 2532185"/>
              <a:gd name="T1" fmla="*/ 71839 h 3956539"/>
              <a:gd name="T2" fmla="*/ 26302 w 2532185"/>
              <a:gd name="T3" fmla="*/ 3563949 h 3956539"/>
              <a:gd name="T4" fmla="*/ 595702 w 2532185"/>
              <a:gd name="T5" fmla="*/ 3806333 h 3956539"/>
              <a:gd name="T6" fmla="*/ 832234 w 2532185"/>
              <a:gd name="T7" fmla="*/ 4039740 h 3956539"/>
              <a:gd name="T8" fmla="*/ 2522960 w 2532185"/>
              <a:gd name="T9" fmla="*/ 4039740 h 3956539"/>
              <a:gd name="T10" fmla="*/ 2470431 w 2532185"/>
              <a:gd name="T11" fmla="*/ 0 h 3956539"/>
              <a:gd name="T12" fmla="*/ 0 w 2532185"/>
              <a:gd name="T13" fmla="*/ 71839 h 39565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2185"/>
              <a:gd name="T22" fmla="*/ 0 h 3956539"/>
              <a:gd name="T23" fmla="*/ 2532185 w 2532185"/>
              <a:gd name="T24" fmla="*/ 3956539 h 39565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2185" h="3956539">
                <a:moveTo>
                  <a:pt x="0" y="70339"/>
                </a:moveTo>
                <a:lnTo>
                  <a:pt x="26377" y="3490546"/>
                </a:lnTo>
                <a:lnTo>
                  <a:pt x="597877" y="3727939"/>
                </a:lnTo>
                <a:lnTo>
                  <a:pt x="835270" y="3956539"/>
                </a:lnTo>
                <a:lnTo>
                  <a:pt x="2532185" y="3956539"/>
                </a:lnTo>
                <a:lnTo>
                  <a:pt x="2479431" y="0"/>
                </a:lnTo>
                <a:lnTo>
                  <a:pt x="0" y="7033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" name="Connettore 2 58"/>
          <p:cNvCxnSpPr>
            <a:cxnSpLocks noChangeShapeType="1"/>
          </p:cNvCxnSpPr>
          <p:nvPr/>
        </p:nvCxnSpPr>
        <p:spPr bwMode="auto">
          <a:xfrm flipH="1">
            <a:off x="1042988" y="5300663"/>
            <a:ext cx="288925" cy="288925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Connettore 2 59"/>
          <p:cNvCxnSpPr>
            <a:cxnSpLocks noChangeShapeType="1"/>
          </p:cNvCxnSpPr>
          <p:nvPr/>
        </p:nvCxnSpPr>
        <p:spPr bwMode="auto">
          <a:xfrm>
            <a:off x="6084888" y="4437063"/>
            <a:ext cx="171450" cy="1000125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Connettore 2 62"/>
          <p:cNvCxnSpPr>
            <a:cxnSpLocks noChangeShapeType="1"/>
          </p:cNvCxnSpPr>
          <p:nvPr/>
        </p:nvCxnSpPr>
        <p:spPr bwMode="auto">
          <a:xfrm>
            <a:off x="5867400" y="1374775"/>
            <a:ext cx="504825" cy="614363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3206750" y="2828925"/>
            <a:ext cx="3117850" cy="5238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rgbClr val="000000"/>
                </a:solidFill>
                <a:latin typeface="Comic Sans MS" charset="0"/>
              </a:rPr>
              <a:t>Nel </a:t>
            </a:r>
            <a:r>
              <a:rPr lang="it-IT" sz="1400" dirty="0" smtClean="0">
                <a:solidFill>
                  <a:srgbClr val="000000"/>
                </a:solidFill>
                <a:latin typeface="Comic Sans MS" charset="0"/>
              </a:rPr>
              <a:t>1914 </a:t>
            </a:r>
            <a:r>
              <a:rPr lang="it-IT" sz="1400" dirty="0">
                <a:solidFill>
                  <a:srgbClr val="000000"/>
                </a:solidFill>
                <a:latin typeface="Comic Sans MS" charset="0"/>
              </a:rPr>
              <a:t>al mondo si consumavano 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Comic Sans MS" charset="0"/>
              </a:rPr>
              <a:t>32 </a:t>
            </a:r>
            <a:r>
              <a:rPr lang="it-IT" sz="1400" dirty="0">
                <a:solidFill>
                  <a:srgbClr val="000000"/>
                </a:solidFill>
                <a:latin typeface="Comic Sans MS" charset="0"/>
              </a:rPr>
              <a:t>ton di carbone </a:t>
            </a:r>
            <a:r>
              <a:rPr lang="it-IT" sz="1400" dirty="0">
                <a:solidFill>
                  <a:srgbClr val="FF0000"/>
                </a:solidFill>
                <a:latin typeface="Comic Sans MS" charset="0"/>
              </a:rPr>
              <a:t>ogni secondo</a:t>
            </a:r>
            <a:r>
              <a:rPr lang="it-IT" sz="1400" dirty="0">
                <a:latin typeface="Comic Sans MS" charset="0"/>
              </a:rPr>
              <a:t> </a:t>
            </a:r>
            <a:endParaRPr lang="it-IT" sz="1400" b="1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58" name="Text Box 55"/>
          <p:cNvSpPr txBox="1">
            <a:spLocks noChangeArrowheads="1"/>
          </p:cNvSpPr>
          <p:nvPr/>
        </p:nvSpPr>
        <p:spPr bwMode="auto">
          <a:xfrm>
            <a:off x="2915816" y="644525"/>
            <a:ext cx="2875385" cy="116955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 smtClean="0">
                <a:solidFill>
                  <a:srgbClr val="333399"/>
                </a:solidFill>
                <a:latin typeface="Comic Sans MS" charset="0"/>
              </a:rPr>
              <a:t>Nel 2014 </a:t>
            </a:r>
            <a:r>
              <a:rPr lang="it-IT" sz="1400" dirty="0">
                <a:solidFill>
                  <a:srgbClr val="333399"/>
                </a:solidFill>
                <a:latin typeface="Comic Sans MS" charset="0"/>
              </a:rPr>
              <a:t>il mondo </a:t>
            </a:r>
            <a:r>
              <a:rPr lang="it-IT" sz="1400" dirty="0" smtClean="0">
                <a:solidFill>
                  <a:srgbClr val="333399"/>
                </a:solidFill>
                <a:latin typeface="Comic Sans MS" charset="0"/>
              </a:rPr>
              <a:t>consuma </a:t>
            </a:r>
            <a:endParaRPr lang="it-IT" sz="1400" dirty="0">
              <a:solidFill>
                <a:srgbClr val="333399"/>
              </a:solidFill>
              <a:latin typeface="Comic Sans MS" charset="0"/>
            </a:endParaRPr>
          </a:p>
          <a:p>
            <a:pPr eaLnBrk="1" hangingPunct="1"/>
            <a:r>
              <a:rPr lang="it-IT" sz="1400" dirty="0">
                <a:solidFill>
                  <a:srgbClr val="FF0000"/>
                </a:solidFill>
                <a:latin typeface="Comic Sans MS" charset="0"/>
              </a:rPr>
              <a:t>ogni secondo:</a:t>
            </a:r>
            <a:endParaRPr lang="it-IT" sz="1400" dirty="0">
              <a:solidFill>
                <a:srgbClr val="333399"/>
              </a:solidFill>
              <a:latin typeface="Comic Sans MS" charset="0"/>
            </a:endParaRPr>
          </a:p>
          <a:p>
            <a:pPr eaLnBrk="1" hangingPunct="1"/>
            <a:r>
              <a:rPr lang="it-IT" sz="1400" dirty="0">
                <a:solidFill>
                  <a:srgbClr val="333399"/>
                </a:solidFill>
                <a:latin typeface="Comic Sans MS" charset="0"/>
              </a:rPr>
              <a:t>   </a:t>
            </a:r>
            <a:r>
              <a:rPr lang="it-IT" sz="1400" dirty="0" smtClean="0">
                <a:solidFill>
                  <a:srgbClr val="FF0000"/>
                </a:solidFill>
                <a:latin typeface="Comic Sans MS" charset="0"/>
              </a:rPr>
              <a:t>250</a:t>
            </a:r>
            <a:r>
              <a:rPr lang="it-IT" sz="1400" dirty="0" smtClean="0">
                <a:solidFill>
                  <a:srgbClr val="2B2CB5"/>
                </a:solidFill>
                <a:latin typeface="Comic Sans MS" charset="0"/>
              </a:rPr>
              <a:t>   </a:t>
            </a:r>
            <a:r>
              <a:rPr lang="it-IT" sz="1400" dirty="0">
                <a:solidFill>
                  <a:srgbClr val="2B2CB5"/>
                </a:solidFill>
                <a:latin typeface="Comic Sans MS" charset="0"/>
              </a:rPr>
              <a:t>ton di carbone</a:t>
            </a:r>
          </a:p>
          <a:p>
            <a:pPr eaLnBrk="1" hangingPunct="1"/>
            <a:r>
              <a:rPr lang="it-IT" sz="1400" dirty="0">
                <a:solidFill>
                  <a:srgbClr val="FF0000"/>
                </a:solidFill>
                <a:latin typeface="Comic Sans MS" charset="0"/>
              </a:rPr>
              <a:t>  1000   </a:t>
            </a:r>
            <a:r>
              <a:rPr lang="it-IT" sz="1400" dirty="0">
                <a:solidFill>
                  <a:srgbClr val="2B2CB5"/>
                </a:solidFill>
                <a:latin typeface="Comic Sans MS" charset="0"/>
              </a:rPr>
              <a:t>barili di petrolio</a:t>
            </a:r>
          </a:p>
          <a:p>
            <a:pPr eaLnBrk="1" hangingPunct="1"/>
            <a:r>
              <a:rPr lang="it-IT" sz="1400" dirty="0" smtClean="0">
                <a:solidFill>
                  <a:srgbClr val="FF0000"/>
                </a:solidFill>
                <a:latin typeface="Comic Sans MS" charset="0"/>
              </a:rPr>
              <a:t>105.000   </a:t>
            </a:r>
            <a:r>
              <a:rPr lang="it-IT" sz="1400" dirty="0">
                <a:solidFill>
                  <a:srgbClr val="2B2CB5"/>
                </a:solidFill>
                <a:latin typeface="Comic Sans MS" charset="0"/>
              </a:rPr>
              <a:t>metri cubi di gas</a:t>
            </a:r>
          </a:p>
        </p:txBody>
      </p:sp>
      <p:pic>
        <p:nvPicPr>
          <p:cNvPr id="60442" name="Immagin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3810000"/>
            <a:ext cx="15414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3" name="Immagine 1" descr="Figure05.05.pdf"/>
          <p:cNvSpPr>
            <a:spLocks noChangeAspect="1"/>
          </p:cNvSpPr>
          <p:nvPr/>
        </p:nvSpPr>
        <p:spPr bwMode="auto">
          <a:xfrm>
            <a:off x="6577013" y="1447800"/>
            <a:ext cx="20367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Rectangle 8"/>
          <p:cNvSpPr>
            <a:spLocks noChangeArrowheads="1"/>
          </p:cNvSpPr>
          <p:nvPr/>
        </p:nvSpPr>
        <p:spPr bwMode="auto">
          <a:xfrm>
            <a:off x="6696075" y="1085850"/>
            <a:ext cx="2124075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latin typeface="Comic Sans MS" charset="0"/>
              </a:rPr>
              <a:t>I combustibili fossili si stanno esaurendo.</a:t>
            </a:r>
          </a:p>
        </p:txBody>
      </p:sp>
      <p:cxnSp>
        <p:nvCxnSpPr>
          <p:cNvPr id="65" name="Connettore 2 64"/>
          <p:cNvCxnSpPr>
            <a:cxnSpLocks noChangeShapeType="1"/>
          </p:cNvCxnSpPr>
          <p:nvPr/>
        </p:nvCxnSpPr>
        <p:spPr bwMode="auto">
          <a:xfrm flipH="1">
            <a:off x="6516688" y="2060575"/>
            <a:ext cx="430212" cy="792163"/>
          </a:xfrm>
          <a:prstGeom prst="straightConnector1">
            <a:avLst/>
          </a:prstGeom>
          <a:noFill/>
          <a:ln w="28575" cap="rnd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CasellaDiTesto 66"/>
          <p:cNvSpPr txBox="1">
            <a:spLocks noChangeArrowheads="1"/>
          </p:cNvSpPr>
          <p:nvPr/>
        </p:nvSpPr>
        <p:spPr bwMode="auto">
          <a:xfrm>
            <a:off x="6732240" y="2636912"/>
            <a:ext cx="2339975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000000"/>
                </a:solidFill>
                <a:latin typeface="Comic Sans MS" charset="0"/>
              </a:rPr>
              <a:t>L’uso dei combustibili fossili causa danni alla salute e all’ambiente.</a:t>
            </a:r>
            <a:endParaRPr lang="en-US" sz="1600" dirty="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68" name="CasellaDiTesto 57"/>
          <p:cNvSpPr txBox="1">
            <a:spLocks noChangeArrowheads="1"/>
          </p:cNvSpPr>
          <p:nvPr/>
        </p:nvSpPr>
        <p:spPr bwMode="auto">
          <a:xfrm>
            <a:off x="6732588" y="3708320"/>
            <a:ext cx="2303462" cy="58477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Comic Sans MS" charset="0"/>
              </a:rPr>
              <a:t>E’ </a:t>
            </a:r>
            <a:r>
              <a:rPr lang="en-US" sz="1600" dirty="0" err="1">
                <a:solidFill>
                  <a:schemeClr val="bg1"/>
                </a:solidFill>
                <a:latin typeface="Comic Sans MS" charset="0"/>
              </a:rPr>
              <a:t>necessario</a:t>
            </a:r>
            <a:r>
              <a:rPr lang="en-US" sz="1600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Comic Sans MS" charset="0"/>
              </a:rPr>
              <a:t>consumaare</a:t>
            </a:r>
            <a:r>
              <a:rPr lang="en-US" sz="1600" dirty="0" smtClean="0">
                <a:solidFill>
                  <a:schemeClr val="bg1"/>
                </a:solidFill>
                <a:latin typeface="Comic Sans MS" charset="0"/>
              </a:rPr>
              <a:t> di </a:t>
            </a:r>
            <a:r>
              <a:rPr lang="en-US" sz="1600" dirty="0" err="1" smtClean="0">
                <a:solidFill>
                  <a:schemeClr val="bg1"/>
                </a:solidFill>
                <a:latin typeface="Comic Sans MS" charset="0"/>
              </a:rPr>
              <a:t>meno</a:t>
            </a:r>
            <a:endParaRPr lang="en-US" sz="1600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70" name="CasellaDiTesto 57"/>
          <p:cNvSpPr txBox="1">
            <a:spLocks noChangeArrowheads="1"/>
          </p:cNvSpPr>
          <p:nvPr/>
        </p:nvSpPr>
        <p:spPr bwMode="auto">
          <a:xfrm>
            <a:off x="6732240" y="4542219"/>
            <a:ext cx="2303462" cy="83099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Comic Sans MS" charset="0"/>
              </a:rPr>
              <a:t>E’ </a:t>
            </a:r>
            <a:r>
              <a:rPr lang="en-US" sz="1600" dirty="0" err="1">
                <a:solidFill>
                  <a:schemeClr val="bg1"/>
                </a:solidFill>
                <a:latin typeface="Comic Sans MS" charset="0"/>
              </a:rPr>
              <a:t>necessario</a:t>
            </a:r>
            <a:r>
              <a:rPr lang="en-US" sz="1600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omic Sans MS" charset="0"/>
              </a:rPr>
              <a:t>sviluppare</a:t>
            </a:r>
            <a:r>
              <a:rPr lang="en-US" sz="1600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omic Sans MS" charset="0"/>
              </a:rPr>
              <a:t>forme</a:t>
            </a:r>
            <a:r>
              <a:rPr lang="en-US" sz="1600" dirty="0">
                <a:solidFill>
                  <a:schemeClr val="bg1"/>
                </a:solidFill>
                <a:latin typeface="Comic Sans MS" charset="0"/>
              </a:rPr>
              <a:t> di </a:t>
            </a:r>
            <a:r>
              <a:rPr lang="en-US" sz="1600" dirty="0" err="1">
                <a:solidFill>
                  <a:schemeClr val="bg1"/>
                </a:solidFill>
                <a:latin typeface="Comic Sans MS" charset="0"/>
              </a:rPr>
              <a:t>energia</a:t>
            </a:r>
            <a:r>
              <a:rPr lang="en-US" sz="1600" dirty="0">
                <a:solidFill>
                  <a:schemeClr val="bg1"/>
                </a:solidFill>
                <a:latin typeface="Comic Sans MS" charset="0"/>
              </a:rPr>
              <a:t> alternative</a:t>
            </a:r>
          </a:p>
        </p:txBody>
      </p:sp>
    </p:spTree>
    <p:extLst>
      <p:ext uri="{BB962C8B-B14F-4D97-AF65-F5344CB8AC3E}">
        <p14:creationId xmlns:p14="http://schemas.microsoft.com/office/powerpoint/2010/main" val="16068951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7" grpId="0" animBg="1"/>
      <p:bldP spid="68" grpId="0" animBg="1"/>
      <p:bldP spid="7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63500" cap="flat" cmpd="sng" algn="ctr">
          <a:solidFill>
            <a:srgbClr val="FF0000"/>
          </a:solidFill>
          <a:prstDash val="solid"/>
          <a:round/>
          <a:headEnd type="none" w="med" len="med"/>
          <a:tailEnd type="arrow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63500" cap="flat" cmpd="sng" algn="ctr">
          <a:solidFill>
            <a:srgbClr val="FF0000"/>
          </a:solidFill>
          <a:prstDash val="solid"/>
          <a:round/>
          <a:headEnd type="none" w="med" len="med"/>
          <a:tailEnd type="arrow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>
            <a:ln>
              <a:noFill/>
            </a:ln>
            <a:solidFill>
              <a:srgbClr val="3333CC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>
            <a:ln>
              <a:noFill/>
            </a:ln>
            <a:solidFill>
              <a:srgbClr val="3333CC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7986</TotalTime>
  <Words>2132</Words>
  <Application>Microsoft Macintosh PowerPoint</Application>
  <PresentationFormat>Presentazione su schermo (4:3)</PresentationFormat>
  <Paragraphs>617</Paragraphs>
  <Slides>52</Slides>
  <Notes>36</Notes>
  <HiddenSlides>1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Titoli diapositive</vt:lpstr>
      </vt:variant>
      <vt:variant>
        <vt:i4>52</vt:i4>
      </vt:variant>
    </vt:vector>
  </HeadingPairs>
  <TitlesOfParts>
    <vt:vector size="57" baseType="lpstr">
      <vt:lpstr>Tema di Office</vt:lpstr>
      <vt:lpstr>2_Struttura predefinita</vt:lpstr>
      <vt:lpstr>1_Presentazione vuota</vt:lpstr>
      <vt:lpstr>1_Struttura predefinita</vt:lpstr>
      <vt:lpstr>3_Struttura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UNIBO</dc:creator>
  <cp:lastModifiedBy>Vincenzo Balzani</cp:lastModifiedBy>
  <cp:revision>326</cp:revision>
  <dcterms:created xsi:type="dcterms:W3CDTF">2013-12-21T08:22:59Z</dcterms:created>
  <dcterms:modified xsi:type="dcterms:W3CDTF">2015-08-13T09:54:34Z</dcterms:modified>
</cp:coreProperties>
</file>